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>
      <p:cViewPr varScale="1">
        <p:scale>
          <a:sx n="107" d="100"/>
          <a:sy n="107" d="100"/>
        </p:scale>
        <p:origin x="560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4804"/>
            <a:ext cx="2637033" cy="6193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767" y="60960"/>
            <a:ext cx="8845296" cy="1149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5147" y="45262"/>
            <a:ext cx="7229475" cy="1052830"/>
          </a:xfrm>
          <a:custGeom>
            <a:avLst/>
            <a:gdLst/>
            <a:ahLst/>
            <a:cxnLst/>
            <a:rect l="l" t="t" r="r" b="b"/>
            <a:pathLst>
              <a:path w="7229475" h="1052830">
                <a:moveTo>
                  <a:pt x="0" y="1052525"/>
                </a:moveTo>
                <a:lnTo>
                  <a:pt x="7228867" y="1052525"/>
                </a:lnTo>
                <a:lnTo>
                  <a:pt x="7228867" y="0"/>
                </a:lnTo>
                <a:lnTo>
                  <a:pt x="0" y="0"/>
                </a:lnTo>
                <a:lnTo>
                  <a:pt x="0" y="10525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2605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21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65147" y="1120394"/>
            <a:ext cx="7274559" cy="0"/>
          </a:xfrm>
          <a:custGeom>
            <a:avLst/>
            <a:gdLst/>
            <a:ahLst/>
            <a:cxnLst/>
            <a:rect l="l" t="t" r="r" b="b"/>
            <a:pathLst>
              <a:path w="7274559">
                <a:moveTo>
                  <a:pt x="0" y="0"/>
                </a:moveTo>
                <a:lnTo>
                  <a:pt x="7274052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594104" cy="1173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16593" y="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45211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298192" y="341375"/>
            <a:ext cx="6019800" cy="7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261616" y="301752"/>
            <a:ext cx="4041648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27776" y="301752"/>
            <a:ext cx="594360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44184" y="301752"/>
            <a:ext cx="2237232" cy="795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4804"/>
            <a:ext cx="2637033" cy="619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767" y="60960"/>
            <a:ext cx="8845296" cy="1149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5147" y="45262"/>
            <a:ext cx="7229475" cy="1052830"/>
          </a:xfrm>
          <a:custGeom>
            <a:avLst/>
            <a:gdLst/>
            <a:ahLst/>
            <a:cxnLst/>
            <a:rect l="l" t="t" r="r" b="b"/>
            <a:pathLst>
              <a:path w="7229475" h="1052830">
                <a:moveTo>
                  <a:pt x="0" y="1052525"/>
                </a:moveTo>
                <a:lnTo>
                  <a:pt x="7228867" y="1052525"/>
                </a:lnTo>
                <a:lnTo>
                  <a:pt x="7228867" y="0"/>
                </a:lnTo>
                <a:lnTo>
                  <a:pt x="0" y="0"/>
                </a:lnTo>
                <a:lnTo>
                  <a:pt x="0" y="105252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2605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21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65147" y="1120394"/>
            <a:ext cx="7274559" cy="0"/>
          </a:xfrm>
          <a:custGeom>
            <a:avLst/>
            <a:gdLst/>
            <a:ahLst/>
            <a:cxnLst/>
            <a:rect l="l" t="t" r="r" b="b"/>
            <a:pathLst>
              <a:path w="7274559">
                <a:moveTo>
                  <a:pt x="0" y="0"/>
                </a:moveTo>
                <a:lnTo>
                  <a:pt x="7274052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594104" cy="1173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16593" y="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45211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012" y="181101"/>
            <a:ext cx="8443975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7175" y="2502489"/>
            <a:ext cx="7315200" cy="3868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8041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5947" y="382524"/>
            <a:ext cx="8458200" cy="6096000"/>
          </a:xfrm>
          <a:custGeom>
            <a:avLst/>
            <a:gdLst/>
            <a:ahLst/>
            <a:cxnLst/>
            <a:rect l="l" t="t" r="r" b="b"/>
            <a:pathLst>
              <a:path w="8458200" h="6096000">
                <a:moveTo>
                  <a:pt x="0" y="6096000"/>
                </a:moveTo>
                <a:lnTo>
                  <a:pt x="8458200" y="6096000"/>
                </a:lnTo>
                <a:lnTo>
                  <a:pt x="84582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ln w="204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0603" y="3134764"/>
            <a:ext cx="3357879" cy="86754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000" b="1" spc="-15" dirty="0">
                <a:latin typeface="Times New Roman"/>
                <a:cs typeface="Times New Roman"/>
              </a:rPr>
              <a:t>STILI </a:t>
            </a:r>
            <a:r>
              <a:rPr sz="2000" b="1" spc="-10" dirty="0">
                <a:latin typeface="Times New Roman"/>
                <a:cs typeface="Times New Roman"/>
              </a:rPr>
              <a:t>DI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APPRENDIMENTO</a:t>
            </a:r>
            <a:endParaRPr sz="2000" dirty="0">
              <a:latin typeface="Times New Roman"/>
              <a:cs typeface="Times New Roman"/>
            </a:endParaRPr>
          </a:p>
          <a:p>
            <a:pPr marL="765810" marR="754380" indent="-3175" algn="ctr">
              <a:lnSpc>
                <a:spcPct val="150000"/>
              </a:lnSpc>
              <a:spcBef>
                <a:spcPts val="90"/>
              </a:spcBef>
            </a:pPr>
            <a:endParaRPr sz="16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5615" y="1103375"/>
            <a:ext cx="4520185" cy="57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it-IT" smtClean="0"/>
              <a:t>  </a:t>
            </a:r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05968" y="4444365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135" y="0"/>
                </a:lnTo>
              </a:path>
            </a:pathLst>
          </a:custGeom>
          <a:ln w="11429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759" y="1432560"/>
            <a:ext cx="0" cy="3006090"/>
          </a:xfrm>
          <a:custGeom>
            <a:avLst/>
            <a:gdLst/>
            <a:ahLst/>
            <a:cxnLst/>
            <a:rect l="l" t="t" r="r" b="b"/>
            <a:pathLst>
              <a:path h="3006090">
                <a:moveTo>
                  <a:pt x="0" y="0"/>
                </a:moveTo>
                <a:lnTo>
                  <a:pt x="0" y="3006090"/>
                </a:lnTo>
              </a:path>
            </a:pathLst>
          </a:custGeom>
          <a:ln w="11582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968" y="1426210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>
                <a:moveTo>
                  <a:pt x="0" y="0"/>
                </a:moveTo>
                <a:lnTo>
                  <a:pt x="3374135" y="0"/>
                </a:lnTo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4325" y="1431925"/>
            <a:ext cx="0" cy="3006725"/>
          </a:xfrm>
          <a:custGeom>
            <a:avLst/>
            <a:gdLst/>
            <a:ahLst/>
            <a:cxnLst/>
            <a:rect l="l" t="t" r="r" b="b"/>
            <a:pathLst>
              <a:path h="3006725">
                <a:moveTo>
                  <a:pt x="0" y="0"/>
                </a:moveTo>
                <a:lnTo>
                  <a:pt x="0" y="3006598"/>
                </a:lnTo>
              </a:path>
            </a:pathLst>
          </a:custGeom>
          <a:ln w="11556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132" y="4409440"/>
            <a:ext cx="3328035" cy="0"/>
          </a:xfrm>
          <a:custGeom>
            <a:avLst/>
            <a:gdLst/>
            <a:ahLst/>
            <a:cxnLst/>
            <a:rect l="l" t="t" r="r" b="b"/>
            <a:pathLst>
              <a:path w="3328035">
                <a:moveTo>
                  <a:pt x="0" y="0"/>
                </a:moveTo>
                <a:lnTo>
                  <a:pt x="3327857" y="0"/>
                </a:lnTo>
              </a:path>
            </a:pathLst>
          </a:custGeom>
          <a:ln w="355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6506" y="1478280"/>
            <a:ext cx="0" cy="2913380"/>
          </a:xfrm>
          <a:custGeom>
            <a:avLst/>
            <a:gdLst/>
            <a:ahLst/>
            <a:cxnLst/>
            <a:rect l="l" t="t" r="r" b="b"/>
            <a:pathLst>
              <a:path h="2913379">
                <a:moveTo>
                  <a:pt x="0" y="0"/>
                </a:moveTo>
                <a:lnTo>
                  <a:pt x="0" y="2913380"/>
                </a:lnTo>
              </a:path>
            </a:pathLst>
          </a:custGeom>
          <a:ln w="34747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132" y="1461135"/>
            <a:ext cx="3328035" cy="0"/>
          </a:xfrm>
          <a:custGeom>
            <a:avLst/>
            <a:gdLst/>
            <a:ahLst/>
            <a:cxnLst/>
            <a:rect l="l" t="t" r="r" b="b"/>
            <a:pathLst>
              <a:path w="3328035">
                <a:moveTo>
                  <a:pt x="0" y="0"/>
                </a:moveTo>
                <a:lnTo>
                  <a:pt x="3327857" y="0"/>
                </a:lnTo>
              </a:path>
            </a:pathLst>
          </a:custGeom>
          <a:ln w="34289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9590" y="1478280"/>
            <a:ext cx="0" cy="2914015"/>
          </a:xfrm>
          <a:custGeom>
            <a:avLst/>
            <a:gdLst/>
            <a:ahLst/>
            <a:cxnLst/>
            <a:rect l="l" t="t" r="r" b="b"/>
            <a:pathLst>
              <a:path h="2914015">
                <a:moveTo>
                  <a:pt x="0" y="0"/>
                </a:moveTo>
                <a:lnTo>
                  <a:pt x="0" y="2913888"/>
                </a:lnTo>
              </a:path>
            </a:pathLst>
          </a:custGeom>
          <a:ln w="34798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1513" y="1903310"/>
            <a:ext cx="3016250" cy="2322830"/>
          </a:xfrm>
          <a:custGeom>
            <a:avLst/>
            <a:gdLst/>
            <a:ahLst/>
            <a:cxnLst/>
            <a:rect l="l" t="t" r="r" b="b"/>
            <a:pathLst>
              <a:path w="3016250" h="2322829">
                <a:moveTo>
                  <a:pt x="1304867" y="0"/>
                </a:moveTo>
                <a:lnTo>
                  <a:pt x="0" y="307162"/>
                </a:lnTo>
                <a:lnTo>
                  <a:pt x="500466" y="2322322"/>
                </a:lnTo>
                <a:lnTo>
                  <a:pt x="3016180" y="2097239"/>
                </a:lnTo>
                <a:lnTo>
                  <a:pt x="2469140" y="60007"/>
                </a:lnTo>
                <a:lnTo>
                  <a:pt x="1304867" y="0"/>
                </a:lnTo>
                <a:close/>
              </a:path>
            </a:pathLst>
          </a:custGeom>
          <a:solidFill>
            <a:srgbClr val="FFF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3161" y="1794751"/>
            <a:ext cx="2426435" cy="2435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3055" y="341375"/>
            <a:ext cx="5913120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9" y="301752"/>
            <a:ext cx="3593592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4584" y="301752"/>
            <a:ext cx="594360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4040" y="301752"/>
            <a:ext cx="2575560" cy="7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189480">
              <a:lnSpc>
                <a:spcPct val="100000"/>
              </a:lnSpc>
              <a:spcBef>
                <a:spcPts val="110"/>
              </a:spcBef>
            </a:pPr>
            <a:r>
              <a:rPr dirty="0"/>
              <a:t>STILE IMPULSIVO -</a:t>
            </a:r>
            <a:r>
              <a:rPr spc="-85" dirty="0"/>
              <a:t> </a:t>
            </a:r>
            <a:r>
              <a:rPr dirty="0"/>
              <a:t>RIFLESSIVO</a:t>
            </a:r>
          </a:p>
        </p:txBody>
      </p:sp>
      <p:sp>
        <p:nvSpPr>
          <p:cNvPr id="7" name="object 7"/>
          <p:cNvSpPr/>
          <p:nvPr/>
        </p:nvSpPr>
        <p:spPr>
          <a:xfrm>
            <a:off x="826008" y="1600238"/>
            <a:ext cx="7994764" cy="46481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3055" y="341375"/>
            <a:ext cx="5913120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9" y="301752"/>
            <a:ext cx="3593592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4584" y="301752"/>
            <a:ext cx="594360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4040" y="301752"/>
            <a:ext cx="2575560" cy="7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189480">
              <a:lnSpc>
                <a:spcPct val="100000"/>
              </a:lnSpc>
              <a:spcBef>
                <a:spcPts val="110"/>
              </a:spcBef>
            </a:pPr>
            <a:r>
              <a:rPr dirty="0"/>
              <a:t>STILE IMPULSIVO -</a:t>
            </a:r>
            <a:r>
              <a:rPr spc="-85" dirty="0"/>
              <a:t> </a:t>
            </a:r>
            <a:r>
              <a:rPr dirty="0"/>
              <a:t>RIFLESSIVO</a:t>
            </a:r>
          </a:p>
        </p:txBody>
      </p:sp>
      <p:sp>
        <p:nvSpPr>
          <p:cNvPr id="7" name="object 7"/>
          <p:cNvSpPr/>
          <p:nvPr/>
        </p:nvSpPr>
        <p:spPr>
          <a:xfrm>
            <a:off x="304800" y="1325892"/>
            <a:ext cx="4066641" cy="214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3623" y="3337636"/>
            <a:ext cx="3444265" cy="3139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4775" y="1480566"/>
            <a:ext cx="7372350" cy="4521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37560" marR="508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imes New Roman"/>
                <a:cs typeface="Times New Roman"/>
              </a:rPr>
              <a:t>Lo </a:t>
            </a:r>
            <a:r>
              <a:rPr sz="2000" spc="-5" dirty="0">
                <a:latin typeface="Times New Roman"/>
                <a:cs typeface="Times New Roman"/>
              </a:rPr>
              <a:t>stile </a:t>
            </a:r>
            <a:r>
              <a:rPr sz="2000" spc="-10" dirty="0">
                <a:latin typeface="Times New Roman"/>
                <a:cs typeface="Times New Roman"/>
              </a:rPr>
              <a:t>impulsivo/ riflessivo si </a:t>
            </a:r>
            <a:r>
              <a:rPr sz="2000" dirty="0">
                <a:latin typeface="Times New Roman"/>
                <a:cs typeface="Times New Roman"/>
              </a:rPr>
              <a:t>basa </a:t>
            </a:r>
            <a:r>
              <a:rPr sz="2000" spc="-10" dirty="0">
                <a:latin typeface="Times New Roman"/>
                <a:cs typeface="Times New Roman"/>
              </a:rPr>
              <a:t>sui  </a:t>
            </a:r>
            <a:r>
              <a:rPr sz="2000" b="1" spc="-15" dirty="0">
                <a:latin typeface="Times New Roman"/>
                <a:cs typeface="Times New Roman"/>
              </a:rPr>
              <a:t>tempi </a:t>
            </a:r>
            <a:r>
              <a:rPr sz="2000" b="1" spc="-10" dirty="0">
                <a:latin typeface="Times New Roman"/>
                <a:cs typeface="Times New Roman"/>
              </a:rPr>
              <a:t>decisionali </a:t>
            </a:r>
            <a:r>
              <a:rPr sz="2000" spc="-5" dirty="0">
                <a:latin typeface="Times New Roman"/>
                <a:cs typeface="Times New Roman"/>
              </a:rPr>
              <a:t>e riguarda i processi  </a:t>
            </a:r>
            <a:r>
              <a:rPr sz="2000" dirty="0">
                <a:latin typeface="Times New Roman"/>
                <a:cs typeface="Times New Roman"/>
              </a:rPr>
              <a:t>di </a:t>
            </a:r>
            <a:r>
              <a:rPr sz="2000" spc="-5" dirty="0">
                <a:latin typeface="Times New Roman"/>
                <a:cs typeface="Times New Roman"/>
              </a:rPr>
              <a:t>valutazione e decisione nella  risoluzione </a:t>
            </a:r>
            <a:r>
              <a:rPr sz="2000" dirty="0">
                <a:latin typeface="Times New Roman"/>
                <a:cs typeface="Times New Roman"/>
              </a:rPr>
              <a:t>di </a:t>
            </a: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spc="-10" dirty="0">
                <a:latin typeface="Times New Roman"/>
                <a:cs typeface="Times New Roman"/>
              </a:rPr>
              <a:t>compito cognitivo  </a:t>
            </a:r>
            <a:r>
              <a:rPr sz="2000" spc="-5" dirty="0">
                <a:latin typeface="Times New Roman"/>
                <a:cs typeface="Times New Roman"/>
              </a:rPr>
              <a:t>particolarmente</a:t>
            </a:r>
            <a:r>
              <a:rPr sz="2000" spc="-10" dirty="0">
                <a:latin typeface="Times New Roman"/>
                <a:cs typeface="Times New Roman"/>
              </a:rPr>
              <a:t> difficile.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3135630">
              <a:lnSpc>
                <a:spcPct val="100000"/>
              </a:lnSpc>
              <a:spcBef>
                <a:spcPts val="1675"/>
              </a:spcBef>
            </a:pPr>
            <a:r>
              <a:rPr sz="2000" b="1" spc="-15" dirty="0">
                <a:latin typeface="Times New Roman"/>
                <a:cs typeface="Times New Roman"/>
              </a:rPr>
              <a:t>RIFLESSIVO </a:t>
            </a:r>
            <a:r>
              <a:rPr sz="2000" spc="-5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nel </a:t>
            </a:r>
            <a:r>
              <a:rPr sz="2000" dirty="0">
                <a:latin typeface="Times New Roman"/>
                <a:cs typeface="Times New Roman"/>
              </a:rPr>
              <a:t>cercare </a:t>
            </a:r>
            <a:r>
              <a:rPr sz="2000" spc="-10" dirty="0">
                <a:latin typeface="Times New Roman"/>
                <a:cs typeface="Times New Roman"/>
              </a:rPr>
              <a:t>una </a:t>
            </a:r>
            <a:r>
              <a:rPr sz="2000" spc="-5" dirty="0">
                <a:latin typeface="Times New Roman"/>
                <a:cs typeface="Times New Roman"/>
              </a:rPr>
              <a:t>risposta;  chiedersi quale </a:t>
            </a:r>
            <a:r>
              <a:rPr sz="2000" spc="-10" dirty="0">
                <a:latin typeface="Times New Roman"/>
                <a:cs typeface="Times New Roman"/>
              </a:rPr>
              <a:t>sia </a:t>
            </a:r>
            <a:r>
              <a:rPr sz="2000" spc="-5" dirty="0">
                <a:latin typeface="Times New Roman"/>
                <a:cs typeface="Times New Roman"/>
              </a:rPr>
              <a:t>la </a:t>
            </a:r>
            <a:r>
              <a:rPr sz="2000" spc="-10" dirty="0">
                <a:latin typeface="Times New Roman"/>
                <a:cs typeface="Times New Roman"/>
              </a:rPr>
              <a:t>rilevanza </a:t>
            </a:r>
            <a:r>
              <a:rPr sz="2000" spc="-5" dirty="0">
                <a:latin typeface="Times New Roman"/>
                <a:cs typeface="Times New Roman"/>
              </a:rPr>
              <a:t>degli  </a:t>
            </a:r>
            <a:r>
              <a:rPr sz="2000" spc="-10" dirty="0">
                <a:latin typeface="Times New Roman"/>
                <a:cs typeface="Times New Roman"/>
              </a:rPr>
              <a:t>elementi </a:t>
            </a:r>
            <a:r>
              <a:rPr sz="2000" spc="-5" dirty="0">
                <a:latin typeface="Times New Roman"/>
                <a:cs typeface="Times New Roman"/>
              </a:rPr>
              <a:t>disponibili e sceglierli </a:t>
            </a:r>
            <a:r>
              <a:rPr sz="2000" dirty="0">
                <a:latin typeface="Times New Roman"/>
                <a:cs typeface="Times New Roman"/>
              </a:rPr>
              <a:t>con  </a:t>
            </a:r>
            <a:r>
              <a:rPr sz="2000" spc="-5" dirty="0">
                <a:latin typeface="Times New Roman"/>
                <a:cs typeface="Times New Roman"/>
              </a:rPr>
              <a:t>attenzione, piuttosto </a:t>
            </a:r>
            <a:r>
              <a:rPr sz="2000" spc="-10" dirty="0">
                <a:latin typeface="Times New Roman"/>
                <a:cs typeface="Times New Roman"/>
              </a:rPr>
              <a:t>che </a:t>
            </a:r>
            <a:r>
              <a:rPr sz="2000" spc="-5" dirty="0">
                <a:latin typeface="Times New Roman"/>
                <a:cs typeface="Times New Roman"/>
              </a:rPr>
              <a:t>utilizzare i </a:t>
            </a:r>
            <a:r>
              <a:rPr sz="2000" spc="-10" dirty="0">
                <a:latin typeface="Times New Roman"/>
                <a:cs typeface="Times New Roman"/>
              </a:rPr>
              <a:t>primi  che </a:t>
            </a:r>
            <a:r>
              <a:rPr sz="2000" spc="-15" dirty="0">
                <a:latin typeface="Times New Roman"/>
                <a:cs typeface="Times New Roman"/>
              </a:rPr>
              <a:t>vengono </a:t>
            </a:r>
            <a:r>
              <a:rPr sz="2000" spc="-5" dirty="0">
                <a:latin typeface="Times New Roman"/>
                <a:cs typeface="Times New Roman"/>
              </a:rPr>
              <a:t>alla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mente.</a:t>
            </a:r>
            <a:endParaRPr sz="2000">
              <a:latin typeface="Times New Roman"/>
              <a:cs typeface="Times New Roman"/>
            </a:endParaRPr>
          </a:p>
          <a:p>
            <a:pPr marL="12700" marR="3424554" algn="just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latin typeface="Times New Roman"/>
                <a:cs typeface="Times New Roman"/>
              </a:rPr>
              <a:t>IMPULSIVO </a:t>
            </a:r>
            <a:r>
              <a:rPr sz="2000" spc="-5" dirty="0">
                <a:latin typeface="Times New Roman"/>
                <a:cs typeface="Times New Roman"/>
              </a:rPr>
              <a:t>- tendenza a rispondere  </a:t>
            </a:r>
            <a:r>
              <a:rPr sz="2000" spc="-10" dirty="0">
                <a:latin typeface="Times New Roman"/>
                <a:cs typeface="Times New Roman"/>
              </a:rPr>
              <a:t>prontamente </a:t>
            </a:r>
            <a:r>
              <a:rPr sz="2000" spc="-5" dirty="0">
                <a:latin typeface="Times New Roman"/>
                <a:cs typeface="Times New Roman"/>
              </a:rPr>
              <a:t>quello </a:t>
            </a:r>
            <a:r>
              <a:rPr sz="2000" spc="-10" dirty="0">
                <a:latin typeface="Times New Roman"/>
                <a:cs typeface="Times New Roman"/>
              </a:rPr>
              <a:t>che viene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-15" dirty="0">
                <a:latin typeface="Times New Roman"/>
                <a:cs typeface="Times New Roman"/>
              </a:rPr>
              <a:t>mente  </a:t>
            </a:r>
            <a:r>
              <a:rPr sz="2000" spc="-5" dirty="0">
                <a:latin typeface="Times New Roman"/>
                <a:cs typeface="Times New Roman"/>
              </a:rPr>
              <a:t>per </a:t>
            </a:r>
            <a:r>
              <a:rPr sz="2000" spc="-10" dirty="0">
                <a:latin typeface="Times New Roman"/>
                <a:cs typeface="Times New Roman"/>
              </a:rPr>
              <a:t>primo, senza </a:t>
            </a:r>
            <a:r>
              <a:rPr sz="2000" spc="-5" dirty="0">
                <a:latin typeface="Times New Roman"/>
                <a:cs typeface="Times New Roman"/>
              </a:rPr>
              <a:t>pensarci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sopra.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727" y="6304706"/>
            <a:ext cx="9683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5" dirty="0">
                <a:latin typeface="Times New Roman"/>
                <a:cs typeface="Times New Roman"/>
              </a:rPr>
              <a:t>Cristina</a:t>
            </a:r>
            <a:r>
              <a:rPr sz="1000" spc="-1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Ravazzolo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8816" y="341375"/>
            <a:ext cx="5178552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239" y="301752"/>
            <a:ext cx="5178552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555875">
              <a:lnSpc>
                <a:spcPct val="100000"/>
              </a:lnSpc>
              <a:spcBef>
                <a:spcPts val="110"/>
              </a:spcBef>
            </a:pPr>
            <a:r>
              <a:rPr dirty="0"/>
              <a:t>STILE </a:t>
            </a:r>
            <a:r>
              <a:rPr spc="5" dirty="0"/>
              <a:t>GLOBALE</a:t>
            </a:r>
            <a:r>
              <a:rPr spc="-254" dirty="0"/>
              <a:t> </a:t>
            </a:r>
            <a:r>
              <a:rPr dirty="0"/>
              <a:t>ANALITICO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1295425"/>
            <a:ext cx="8353056" cy="5394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18816" y="341375"/>
            <a:ext cx="5178552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239" y="301752"/>
            <a:ext cx="5178552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555875">
              <a:lnSpc>
                <a:spcPct val="100000"/>
              </a:lnSpc>
              <a:spcBef>
                <a:spcPts val="110"/>
              </a:spcBef>
            </a:pPr>
            <a:r>
              <a:rPr dirty="0"/>
              <a:t>STILE </a:t>
            </a:r>
            <a:r>
              <a:rPr spc="5" dirty="0"/>
              <a:t>GLOBALE</a:t>
            </a:r>
            <a:r>
              <a:rPr spc="-254" dirty="0"/>
              <a:t> </a:t>
            </a:r>
            <a:r>
              <a:rPr dirty="0"/>
              <a:t>ANALITICO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2550" y="1223899"/>
            <a:ext cx="7686675" cy="472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68300" algn="just">
              <a:lnSpc>
                <a:spcPct val="100000"/>
              </a:lnSpc>
              <a:spcBef>
                <a:spcPts val="105"/>
              </a:spcBef>
            </a:pPr>
            <a:r>
              <a:rPr sz="2800" spc="-229" dirty="0">
                <a:latin typeface="Arial"/>
                <a:cs typeface="Arial"/>
              </a:rPr>
              <a:t>Lo </a:t>
            </a:r>
            <a:r>
              <a:rPr sz="2800" i="1" spc="-70" dirty="0">
                <a:latin typeface="Arial"/>
                <a:cs typeface="Arial"/>
              </a:rPr>
              <a:t>stile </a:t>
            </a:r>
            <a:r>
              <a:rPr sz="2800" spc="-55" dirty="0">
                <a:latin typeface="Arial"/>
                <a:cs typeface="Arial"/>
              </a:rPr>
              <a:t>globale</a:t>
            </a:r>
            <a:r>
              <a:rPr sz="2800" i="1" spc="-55" dirty="0">
                <a:latin typeface="Arial"/>
                <a:cs typeface="Arial"/>
              </a:rPr>
              <a:t>/ </a:t>
            </a:r>
            <a:r>
              <a:rPr sz="2800" spc="-70" dirty="0">
                <a:latin typeface="Arial"/>
                <a:cs typeface="Arial"/>
              </a:rPr>
              <a:t>analitico </a:t>
            </a:r>
            <a:r>
              <a:rPr sz="2800" spc="-130" dirty="0">
                <a:latin typeface="Arial"/>
                <a:cs typeface="Arial"/>
              </a:rPr>
              <a:t>concerne </a:t>
            </a:r>
            <a:r>
              <a:rPr sz="2800" spc="-95" dirty="0">
                <a:latin typeface="Arial"/>
                <a:cs typeface="Arial"/>
              </a:rPr>
              <a:t>la </a:t>
            </a:r>
            <a:r>
              <a:rPr sz="2800" spc="-130" dirty="0">
                <a:latin typeface="Arial"/>
                <a:cs typeface="Arial"/>
              </a:rPr>
              <a:t>preferenza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di  </a:t>
            </a:r>
            <a:r>
              <a:rPr sz="2800" spc="-135" dirty="0">
                <a:latin typeface="Arial"/>
                <a:cs typeface="Arial"/>
              </a:rPr>
              <a:t>una persona </a:t>
            </a:r>
            <a:r>
              <a:rPr sz="2800" spc="-70" dirty="0">
                <a:latin typeface="Arial"/>
                <a:cs typeface="Arial"/>
              </a:rPr>
              <a:t>per </a:t>
            </a:r>
            <a:r>
              <a:rPr sz="2800" spc="-135" dirty="0">
                <a:latin typeface="Arial"/>
                <a:cs typeface="Arial"/>
              </a:rPr>
              <a:t>una </a:t>
            </a:r>
            <a:r>
              <a:rPr sz="2800" spc="-130" dirty="0">
                <a:latin typeface="Arial"/>
                <a:cs typeface="Arial"/>
              </a:rPr>
              <a:t>percezione </a:t>
            </a:r>
            <a:r>
              <a:rPr sz="2800" spc="-75" dirty="0">
                <a:latin typeface="Arial"/>
                <a:cs typeface="Arial"/>
              </a:rPr>
              <a:t>dell'insieme </a:t>
            </a:r>
            <a:r>
              <a:rPr sz="2800" spc="-80" dirty="0">
                <a:latin typeface="Arial"/>
                <a:cs typeface="Arial"/>
              </a:rPr>
              <a:t>o del  </a:t>
            </a:r>
            <a:r>
              <a:rPr sz="2800" spc="-60" dirty="0">
                <a:latin typeface="Arial"/>
                <a:cs typeface="Arial"/>
              </a:rPr>
              <a:t>dettaglio.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95" dirty="0">
                <a:latin typeface="Trebuchet MS"/>
                <a:cs typeface="Trebuchet MS"/>
              </a:rPr>
              <a:t>GLOBALE </a:t>
            </a:r>
            <a:r>
              <a:rPr sz="2800" spc="-75" dirty="0">
                <a:latin typeface="Arial"/>
                <a:cs typeface="Arial"/>
              </a:rPr>
              <a:t>- </a:t>
            </a:r>
            <a:r>
              <a:rPr sz="2800" spc="-80" dirty="0">
                <a:latin typeface="Arial"/>
                <a:cs typeface="Arial"/>
              </a:rPr>
              <a:t>costruirsi </a:t>
            </a:r>
            <a:r>
              <a:rPr sz="2800" spc="-135" dirty="0">
                <a:latin typeface="Arial"/>
                <a:cs typeface="Arial"/>
              </a:rPr>
              <a:t>una </a:t>
            </a:r>
            <a:r>
              <a:rPr sz="2800" spc="-105" dirty="0">
                <a:latin typeface="Arial"/>
                <a:cs typeface="Arial"/>
              </a:rPr>
              <a:t>visione </a:t>
            </a:r>
            <a:r>
              <a:rPr sz="2800" spc="-90" dirty="0">
                <a:latin typeface="Arial"/>
                <a:cs typeface="Arial"/>
              </a:rPr>
              <a:t>d'insieme </a:t>
            </a:r>
            <a:r>
              <a:rPr sz="2800" spc="-35" dirty="0">
                <a:latin typeface="Arial"/>
                <a:cs typeface="Arial"/>
              </a:rPr>
              <a:t>di </a:t>
            </a:r>
            <a:r>
              <a:rPr sz="2800" spc="-90" dirty="0">
                <a:latin typeface="Arial"/>
                <a:cs typeface="Arial"/>
              </a:rPr>
              <a:t>un  </a:t>
            </a:r>
            <a:r>
              <a:rPr sz="2800" spc="-100" dirty="0">
                <a:latin typeface="Arial"/>
                <a:cs typeface="Arial"/>
              </a:rPr>
              <a:t>argomento </a:t>
            </a:r>
            <a:r>
              <a:rPr sz="2800" spc="-229" dirty="0">
                <a:latin typeface="Arial"/>
                <a:cs typeface="Arial"/>
              </a:rPr>
              <a:t>senza </a:t>
            </a:r>
            <a:r>
              <a:rPr sz="2800" spc="-105" dirty="0">
                <a:latin typeface="Arial"/>
                <a:cs typeface="Arial"/>
              </a:rPr>
              <a:t>perdersi </a:t>
            </a:r>
            <a:r>
              <a:rPr sz="2800" spc="-80" dirty="0">
                <a:latin typeface="Arial"/>
                <a:cs typeface="Arial"/>
              </a:rPr>
              <a:t>nei </a:t>
            </a:r>
            <a:r>
              <a:rPr sz="2800" spc="-50" dirty="0">
                <a:latin typeface="Arial"/>
                <a:cs typeface="Arial"/>
              </a:rPr>
              <a:t>particolari, </a:t>
            </a:r>
            <a:r>
              <a:rPr sz="2800" spc="-145" dirty="0">
                <a:latin typeface="Arial"/>
                <a:cs typeface="Arial"/>
              </a:rPr>
              <a:t>cercando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di  </a:t>
            </a:r>
            <a:r>
              <a:rPr sz="2800" spc="-110" dirty="0">
                <a:latin typeface="Arial"/>
                <a:cs typeface="Arial"/>
              </a:rPr>
              <a:t>cogliere </a:t>
            </a:r>
            <a:r>
              <a:rPr sz="2800" spc="20" dirty="0">
                <a:latin typeface="Arial"/>
                <a:cs typeface="Arial"/>
              </a:rPr>
              <a:t>il </a:t>
            </a:r>
            <a:r>
              <a:rPr sz="2800" spc="-85" dirty="0">
                <a:latin typeface="Arial"/>
                <a:cs typeface="Arial"/>
              </a:rPr>
              <a:t>concetto </a:t>
            </a:r>
            <a:r>
              <a:rPr sz="2800" spc="-90" dirty="0">
                <a:latin typeface="Arial"/>
                <a:cs typeface="Arial"/>
              </a:rPr>
              <a:t>centrale </a:t>
            </a:r>
            <a:r>
              <a:rPr sz="2800" spc="-80" dirty="0">
                <a:latin typeface="Arial"/>
                <a:cs typeface="Arial"/>
              </a:rPr>
              <a:t>o </a:t>
            </a:r>
            <a:r>
              <a:rPr sz="2800" spc="20" dirty="0">
                <a:latin typeface="Arial"/>
                <a:cs typeface="Arial"/>
              </a:rPr>
              <a:t>il</a:t>
            </a:r>
            <a:r>
              <a:rPr sz="2800" spc="-54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senso </a:t>
            </a:r>
            <a:r>
              <a:rPr sz="2800" spc="-125" dirty="0">
                <a:latin typeface="Arial"/>
                <a:cs typeface="Arial"/>
              </a:rPr>
              <a:t>generale.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466725">
              <a:lnSpc>
                <a:spcPct val="100000"/>
              </a:lnSpc>
            </a:pPr>
            <a:r>
              <a:rPr sz="2800" b="1" spc="-140" dirty="0">
                <a:latin typeface="Trebuchet MS"/>
                <a:cs typeface="Trebuchet MS"/>
              </a:rPr>
              <a:t>ANALITICO</a:t>
            </a:r>
            <a:r>
              <a:rPr sz="2800" b="1" spc="-210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Arial"/>
                <a:cs typeface="Arial"/>
              </a:rPr>
              <a:t>-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partire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dai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dettagli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per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costruire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man  </a:t>
            </a:r>
            <a:r>
              <a:rPr sz="2800" spc="-125" dirty="0">
                <a:latin typeface="Arial"/>
                <a:cs typeface="Arial"/>
              </a:rPr>
              <a:t>mano </a:t>
            </a:r>
            <a:r>
              <a:rPr sz="2800" spc="20" dirty="0">
                <a:latin typeface="Arial"/>
                <a:cs typeface="Arial"/>
              </a:rPr>
              <a:t>il </a:t>
            </a:r>
            <a:r>
              <a:rPr sz="2800" spc="-100" dirty="0">
                <a:latin typeface="Arial"/>
                <a:cs typeface="Arial"/>
              </a:rPr>
              <a:t>quadro </a:t>
            </a:r>
            <a:r>
              <a:rPr sz="2800" spc="-125" dirty="0">
                <a:latin typeface="Arial"/>
                <a:cs typeface="Arial"/>
              </a:rPr>
              <a:t>generale, </a:t>
            </a:r>
            <a:r>
              <a:rPr sz="2800" spc="-145" dirty="0">
                <a:latin typeface="Arial"/>
                <a:cs typeface="Arial"/>
              </a:rPr>
              <a:t>avendo </a:t>
            </a:r>
            <a:r>
              <a:rPr sz="2800" spc="-215" dirty="0">
                <a:latin typeface="Arial"/>
                <a:cs typeface="Arial"/>
              </a:rPr>
              <a:t>a </a:t>
            </a:r>
            <a:r>
              <a:rPr sz="2800" spc="-135" dirty="0">
                <a:latin typeface="Arial"/>
                <a:cs typeface="Arial"/>
              </a:rPr>
              <a:t>cura </a:t>
            </a:r>
            <a:r>
              <a:rPr sz="2800" spc="-95" dirty="0">
                <a:latin typeface="Arial"/>
                <a:cs typeface="Arial"/>
              </a:rPr>
              <a:t>la  </a:t>
            </a:r>
            <a:r>
              <a:rPr sz="2800" spc="-120" dirty="0">
                <a:latin typeface="Arial"/>
                <a:cs typeface="Arial"/>
              </a:rPr>
              <a:t>descrizione </a:t>
            </a:r>
            <a:r>
              <a:rPr sz="2800" spc="-130" dirty="0">
                <a:latin typeface="Arial"/>
                <a:cs typeface="Arial"/>
              </a:rPr>
              <a:t>minuziosa </a:t>
            </a:r>
            <a:r>
              <a:rPr sz="2800" spc="-80" dirty="0">
                <a:latin typeface="Arial"/>
                <a:cs typeface="Arial"/>
              </a:rPr>
              <a:t>dei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particolari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727" y="6304706"/>
            <a:ext cx="9683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5" dirty="0">
                <a:latin typeface="Times New Roman"/>
                <a:cs typeface="Times New Roman"/>
              </a:rPr>
              <a:t>Cristina</a:t>
            </a:r>
            <a:r>
              <a:rPr sz="1000" spc="-1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Ravazzolo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8192" y="341375"/>
            <a:ext cx="6019800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1616" y="301752"/>
            <a:ext cx="4041648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7776" y="301752"/>
            <a:ext cx="594360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4184" y="301752"/>
            <a:ext cx="2237232" cy="7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134870">
              <a:lnSpc>
                <a:spcPct val="100000"/>
              </a:lnSpc>
              <a:spcBef>
                <a:spcPts val="110"/>
              </a:spcBef>
            </a:pPr>
            <a:r>
              <a:rPr dirty="0"/>
              <a:t>STILE </a:t>
            </a:r>
            <a:r>
              <a:rPr spc="-20" dirty="0"/>
              <a:t>SISTEMATICO </a:t>
            </a:r>
            <a:r>
              <a:rPr dirty="0"/>
              <a:t>-</a:t>
            </a:r>
            <a:r>
              <a:rPr spc="-65" dirty="0"/>
              <a:t> </a:t>
            </a:r>
            <a:r>
              <a:rPr dirty="0"/>
              <a:t>INTUITIVO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295380"/>
            <a:ext cx="8524278" cy="5410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98192" y="341375"/>
            <a:ext cx="6019800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1616" y="301752"/>
            <a:ext cx="4041648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7776" y="301752"/>
            <a:ext cx="594360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4184" y="301752"/>
            <a:ext cx="2237232" cy="79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134870">
              <a:lnSpc>
                <a:spcPct val="100000"/>
              </a:lnSpc>
              <a:spcBef>
                <a:spcPts val="110"/>
              </a:spcBef>
            </a:pPr>
            <a:r>
              <a:rPr dirty="0"/>
              <a:t>STILE </a:t>
            </a:r>
            <a:r>
              <a:rPr spc="-20" dirty="0"/>
              <a:t>SISTEMATICO </a:t>
            </a:r>
            <a:r>
              <a:rPr dirty="0"/>
              <a:t>-</a:t>
            </a:r>
            <a:r>
              <a:rPr spc="-65" dirty="0"/>
              <a:t> </a:t>
            </a:r>
            <a:r>
              <a:rPr dirty="0"/>
              <a:t>INTUITIVO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8297" y="1240358"/>
            <a:ext cx="7446009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latin typeface="Times New Roman"/>
                <a:cs typeface="Times New Roman"/>
              </a:rPr>
              <a:t>SISTEMATICO</a:t>
            </a:r>
            <a:r>
              <a:rPr sz="2800" spc="-20" dirty="0">
                <a:latin typeface="Times New Roman"/>
                <a:cs typeface="Times New Roman"/>
              </a:rPr>
              <a:t>: </a:t>
            </a:r>
            <a:r>
              <a:rPr sz="2800" spc="5" dirty="0">
                <a:latin typeface="Times New Roman"/>
                <a:cs typeface="Times New Roman"/>
              </a:rPr>
              <a:t>procede </a:t>
            </a:r>
            <a:r>
              <a:rPr sz="2800" spc="-5" dirty="0">
                <a:latin typeface="Times New Roman"/>
                <a:cs typeface="Times New Roman"/>
              </a:rPr>
              <a:t>gradualmente </a:t>
            </a:r>
            <a:r>
              <a:rPr sz="2800" dirty="0">
                <a:latin typeface="Times New Roman"/>
                <a:cs typeface="Times New Roman"/>
              </a:rPr>
              <a:t>prendendo  </a:t>
            </a:r>
            <a:r>
              <a:rPr sz="2800" spc="10" dirty="0">
                <a:latin typeface="Times New Roman"/>
                <a:cs typeface="Times New Roman"/>
              </a:rPr>
              <a:t>in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esame </a:t>
            </a:r>
            <a:r>
              <a:rPr sz="2800" dirty="0">
                <a:latin typeface="Times New Roman"/>
                <a:cs typeface="Times New Roman"/>
              </a:rPr>
              <a:t>le variabili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singolarmente.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302895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Il </a:t>
            </a:r>
            <a:r>
              <a:rPr sz="2800" spc="5" dirty="0">
                <a:latin typeface="Times New Roman"/>
                <a:cs typeface="Times New Roman"/>
              </a:rPr>
              <a:t>percorso dello </a:t>
            </a:r>
            <a:r>
              <a:rPr sz="2800" dirty="0">
                <a:latin typeface="Times New Roman"/>
                <a:cs typeface="Times New Roman"/>
              </a:rPr>
              <a:t>studente sistematico è </a:t>
            </a:r>
            <a:r>
              <a:rPr sz="2800" spc="5" dirty="0">
                <a:latin typeface="Times New Roman"/>
                <a:cs typeface="Times New Roman"/>
              </a:rPr>
              <a:t>più lento,  </a:t>
            </a:r>
            <a:r>
              <a:rPr sz="2800" spc="-5" dirty="0">
                <a:latin typeface="Times New Roman"/>
                <a:cs typeface="Times New Roman"/>
              </a:rPr>
              <a:t>sembra </a:t>
            </a:r>
            <a:r>
              <a:rPr sz="2800" spc="5" dirty="0">
                <a:latin typeface="Times New Roman"/>
                <a:cs typeface="Times New Roman"/>
              </a:rPr>
              <a:t>essere più </a:t>
            </a:r>
            <a:r>
              <a:rPr sz="2800" dirty="0">
                <a:latin typeface="Times New Roman"/>
                <a:cs typeface="Times New Roman"/>
              </a:rPr>
              <a:t>impegnativo e </a:t>
            </a:r>
            <a:r>
              <a:rPr sz="2800" spc="5" dirty="0">
                <a:latin typeface="Times New Roman"/>
                <a:cs typeface="Times New Roman"/>
              </a:rPr>
              <a:t>più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consapevole;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 marR="823594">
              <a:lnSpc>
                <a:spcPts val="3290"/>
              </a:lnSpc>
            </a:pPr>
            <a:r>
              <a:rPr sz="2800" b="1" spc="-5" dirty="0">
                <a:latin typeface="Times New Roman"/>
                <a:cs typeface="Times New Roman"/>
              </a:rPr>
              <a:t>INTUITIVO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800" spc="5" dirty="0">
                <a:latin typeface="Times New Roman"/>
                <a:cs typeface="Times New Roman"/>
              </a:rPr>
              <a:t>procede per </a:t>
            </a:r>
            <a:r>
              <a:rPr sz="2800" dirty="0">
                <a:latin typeface="Times New Roman"/>
                <a:cs typeface="Times New Roman"/>
              </a:rPr>
              <a:t>ipotesi che cerca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di  </a:t>
            </a:r>
            <a:r>
              <a:rPr sz="2800" dirty="0">
                <a:latin typeface="Times New Roman"/>
                <a:cs typeface="Times New Roman"/>
              </a:rPr>
              <a:t>confermare 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confutare</a:t>
            </a:r>
            <a:endParaRPr sz="2800" dirty="0">
              <a:latin typeface="Times New Roman"/>
              <a:cs typeface="Times New Roman"/>
            </a:endParaRPr>
          </a:p>
          <a:p>
            <a:pPr marL="12700" marR="214629">
              <a:lnSpc>
                <a:spcPts val="3360"/>
              </a:lnSpc>
              <a:spcBef>
                <a:spcPts val="90"/>
              </a:spcBef>
            </a:pPr>
            <a:r>
              <a:rPr sz="2800" dirty="0">
                <a:latin typeface="Times New Roman"/>
                <a:cs typeface="Times New Roman"/>
              </a:rPr>
              <a:t>Il </a:t>
            </a:r>
            <a:r>
              <a:rPr sz="2800" spc="5" dirty="0">
                <a:latin typeface="Times New Roman"/>
                <a:cs typeface="Times New Roman"/>
              </a:rPr>
              <a:t>percorso dello </a:t>
            </a:r>
            <a:r>
              <a:rPr sz="2800" dirty="0">
                <a:latin typeface="Times New Roman"/>
                <a:cs typeface="Times New Roman"/>
              </a:rPr>
              <a:t>studente intuitivo </a:t>
            </a:r>
            <a:r>
              <a:rPr sz="2800" spc="5" dirty="0">
                <a:latin typeface="Times New Roman"/>
                <a:cs typeface="Times New Roman"/>
              </a:rPr>
              <a:t>appare più  veloce, facile, </a:t>
            </a:r>
            <a:r>
              <a:rPr sz="2800" spc="-5" dirty="0">
                <a:latin typeface="Times New Roman"/>
                <a:cs typeface="Times New Roman"/>
              </a:rPr>
              <a:t>difficilmente </a:t>
            </a:r>
            <a:r>
              <a:rPr sz="2800" dirty="0">
                <a:latin typeface="Times New Roman"/>
                <a:cs typeface="Times New Roman"/>
              </a:rPr>
              <a:t>comunicabile a</a:t>
            </a:r>
            <a:r>
              <a:rPr sz="2800" spc="-3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parole,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50"/>
              </a:lnSpc>
            </a:pPr>
            <a:r>
              <a:rPr sz="2800" spc="-25" dirty="0">
                <a:latin typeface="Times New Roman"/>
                <a:cs typeface="Times New Roman"/>
              </a:rPr>
              <a:t>ma </a:t>
            </a:r>
            <a:r>
              <a:rPr sz="2800" spc="5" dirty="0">
                <a:latin typeface="Times New Roman"/>
                <a:cs typeface="Times New Roman"/>
              </a:rPr>
              <a:t>in realtà </a:t>
            </a:r>
            <a:r>
              <a:rPr sz="2800" spc="-5" dirty="0">
                <a:latin typeface="Times New Roman"/>
                <a:cs typeface="Times New Roman"/>
              </a:rPr>
              <a:t>ambedue </a:t>
            </a:r>
            <a:r>
              <a:rPr sz="2800" spc="5" dirty="0">
                <a:latin typeface="Times New Roman"/>
                <a:cs typeface="Times New Roman"/>
              </a:rPr>
              <a:t>le strade portano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buoni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8297" y="6353962"/>
            <a:ext cx="12071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risultati.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644" y="440667"/>
            <a:ext cx="5545455" cy="629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STILE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SISTEMATICO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INTUITIVO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255" y="79476"/>
            <a:ext cx="8705265" cy="6513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2023" y="30480"/>
            <a:ext cx="2618231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5447" y="0"/>
            <a:ext cx="2618231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5147" y="101853"/>
            <a:ext cx="7228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algn="ctr">
              <a:lnSpc>
                <a:spcPct val="100000"/>
              </a:lnSpc>
              <a:spcBef>
                <a:spcPts val="100"/>
              </a:spcBef>
            </a:pPr>
            <a:r>
              <a:rPr sz="3600" b="1" spc="-270" dirty="0">
                <a:latin typeface="Trebuchet MS"/>
                <a:cs typeface="Trebuchet MS"/>
              </a:rPr>
              <a:t>STRATEGIE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295520"/>
            <a:ext cx="8219579" cy="4800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1216" y="82296"/>
            <a:ext cx="4882896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1592" y="42671"/>
            <a:ext cx="4882896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5147" y="138430"/>
            <a:ext cx="72288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90"/>
              </a:spcBef>
            </a:pPr>
            <a:r>
              <a:rPr sz="3200" b="1" spc="-210" dirty="0">
                <a:latin typeface="Trebuchet MS"/>
                <a:cs typeface="Trebuchet MS"/>
              </a:rPr>
              <a:t>STILI </a:t>
            </a:r>
            <a:r>
              <a:rPr sz="3200" b="1" spc="-45" dirty="0">
                <a:latin typeface="Trebuchet MS"/>
                <a:cs typeface="Trebuchet MS"/>
              </a:rPr>
              <a:t>DI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-114" dirty="0">
                <a:latin typeface="Trebuchet MS"/>
                <a:cs typeface="Trebuchet MS"/>
              </a:rPr>
              <a:t>APPRENDIMENTO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5889" y="2213610"/>
            <a:ext cx="7705725" cy="2844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</a:pPr>
            <a:r>
              <a:rPr sz="2800" i="1" spc="-140" dirty="0">
                <a:latin typeface="Arial"/>
                <a:cs typeface="Arial"/>
              </a:rPr>
              <a:t>Ogni</a:t>
            </a:r>
            <a:r>
              <a:rPr sz="2800" i="1" spc="-180" dirty="0">
                <a:latin typeface="Arial"/>
                <a:cs typeface="Arial"/>
              </a:rPr>
              <a:t> </a:t>
            </a:r>
            <a:r>
              <a:rPr sz="2800" i="1" spc="-155" dirty="0">
                <a:latin typeface="Trebuchet MS"/>
                <a:cs typeface="Trebuchet MS"/>
              </a:rPr>
              <a:t>studente</a:t>
            </a:r>
            <a:r>
              <a:rPr sz="2800" i="1" spc="-245" dirty="0">
                <a:latin typeface="Trebuchet MS"/>
                <a:cs typeface="Trebuchet MS"/>
              </a:rPr>
              <a:t> </a:t>
            </a:r>
            <a:r>
              <a:rPr sz="2800" i="1" spc="-70" dirty="0">
                <a:latin typeface="Trebuchet MS"/>
                <a:cs typeface="Trebuchet MS"/>
              </a:rPr>
              <a:t>suona</a:t>
            </a:r>
            <a:r>
              <a:rPr sz="2800" i="1" spc="-254" dirty="0">
                <a:latin typeface="Trebuchet MS"/>
                <a:cs typeface="Trebuchet MS"/>
              </a:rPr>
              <a:t> </a:t>
            </a:r>
            <a:r>
              <a:rPr sz="2800" i="1" spc="-235" dirty="0">
                <a:latin typeface="Trebuchet MS"/>
                <a:cs typeface="Trebuchet MS"/>
              </a:rPr>
              <a:t>il</a:t>
            </a:r>
            <a:r>
              <a:rPr sz="2800" i="1" spc="-210" dirty="0">
                <a:latin typeface="Trebuchet MS"/>
                <a:cs typeface="Trebuchet MS"/>
              </a:rPr>
              <a:t> </a:t>
            </a:r>
            <a:r>
              <a:rPr sz="2800" i="1" spc="-80" dirty="0">
                <a:latin typeface="Trebuchet MS"/>
                <a:cs typeface="Trebuchet MS"/>
              </a:rPr>
              <a:t>suo</a:t>
            </a:r>
            <a:r>
              <a:rPr sz="2800" i="1" spc="-220" dirty="0">
                <a:latin typeface="Trebuchet MS"/>
                <a:cs typeface="Trebuchet MS"/>
              </a:rPr>
              <a:t> </a:t>
            </a:r>
            <a:r>
              <a:rPr sz="2800" i="1" spc="-175" dirty="0">
                <a:latin typeface="Trebuchet MS"/>
                <a:cs typeface="Trebuchet MS"/>
              </a:rPr>
              <a:t>strumento,</a:t>
            </a:r>
            <a:r>
              <a:rPr sz="2800" i="1" spc="-270" dirty="0">
                <a:latin typeface="Trebuchet MS"/>
                <a:cs typeface="Trebuchet MS"/>
              </a:rPr>
              <a:t> </a:t>
            </a:r>
            <a:r>
              <a:rPr sz="2800" i="1" spc="-85" dirty="0">
                <a:latin typeface="Trebuchet MS"/>
                <a:cs typeface="Trebuchet MS"/>
              </a:rPr>
              <a:t>non</a:t>
            </a:r>
            <a:r>
              <a:rPr sz="2800" i="1" spc="-229" dirty="0">
                <a:latin typeface="Trebuchet MS"/>
                <a:cs typeface="Trebuchet MS"/>
              </a:rPr>
              <a:t> </a:t>
            </a:r>
            <a:r>
              <a:rPr sz="2800" i="1" spc="-270" dirty="0">
                <a:latin typeface="Trebuchet MS"/>
                <a:cs typeface="Trebuchet MS"/>
              </a:rPr>
              <a:t>c’è</a:t>
            </a:r>
            <a:r>
              <a:rPr sz="2800" i="1" spc="-215" dirty="0">
                <a:latin typeface="Trebuchet MS"/>
                <a:cs typeface="Trebuchet MS"/>
              </a:rPr>
              <a:t> </a:t>
            </a:r>
            <a:r>
              <a:rPr sz="2800" i="1" spc="-170" dirty="0">
                <a:latin typeface="Trebuchet MS"/>
                <a:cs typeface="Trebuchet MS"/>
              </a:rPr>
              <a:t>niente</a:t>
            </a:r>
            <a:endParaRPr sz="2800">
              <a:latin typeface="Trebuchet MS"/>
              <a:cs typeface="Trebuchet MS"/>
            </a:endParaRPr>
          </a:p>
          <a:p>
            <a:pPr marL="805180">
              <a:lnSpc>
                <a:spcPct val="100000"/>
              </a:lnSpc>
            </a:pPr>
            <a:r>
              <a:rPr sz="2800" i="1" spc="-114" dirty="0">
                <a:latin typeface="Arial"/>
                <a:cs typeface="Arial"/>
              </a:rPr>
              <a:t>da </a:t>
            </a:r>
            <a:r>
              <a:rPr sz="2800" i="1" spc="-65" dirty="0">
                <a:latin typeface="Arial"/>
                <a:cs typeface="Arial"/>
              </a:rPr>
              <a:t>fare. </a:t>
            </a:r>
            <a:r>
              <a:rPr sz="2800" i="1" spc="-250" dirty="0">
                <a:latin typeface="Arial"/>
                <a:cs typeface="Arial"/>
              </a:rPr>
              <a:t>La </a:t>
            </a:r>
            <a:r>
              <a:rPr sz="2800" i="1" spc="-200" dirty="0">
                <a:latin typeface="Arial"/>
                <a:cs typeface="Arial"/>
              </a:rPr>
              <a:t>cosa </a:t>
            </a:r>
            <a:r>
              <a:rPr sz="2800" i="1" spc="-35" dirty="0">
                <a:latin typeface="Arial"/>
                <a:cs typeface="Arial"/>
              </a:rPr>
              <a:t>difficile </a:t>
            </a:r>
            <a:r>
              <a:rPr sz="2800" i="1" spc="-220" dirty="0">
                <a:latin typeface="Arial"/>
                <a:cs typeface="Arial"/>
              </a:rPr>
              <a:t>è </a:t>
            </a:r>
            <a:r>
              <a:rPr sz="2800" i="1" spc="-175" dirty="0">
                <a:latin typeface="Arial"/>
                <a:cs typeface="Arial"/>
              </a:rPr>
              <a:t>conoscere </a:t>
            </a:r>
            <a:r>
              <a:rPr sz="2800" i="1" spc="-170" dirty="0">
                <a:latin typeface="Arial"/>
                <a:cs typeface="Arial"/>
              </a:rPr>
              <a:t>bene</a:t>
            </a:r>
            <a:r>
              <a:rPr sz="2800" i="1" spc="-360" dirty="0">
                <a:latin typeface="Arial"/>
                <a:cs typeface="Arial"/>
              </a:rPr>
              <a:t> </a:t>
            </a:r>
            <a:r>
              <a:rPr sz="2800" i="1" spc="20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10000"/>
              </a:lnSpc>
              <a:spcBef>
                <a:spcPts val="340"/>
              </a:spcBef>
            </a:pPr>
            <a:r>
              <a:rPr sz="2800" i="1" spc="-150" dirty="0">
                <a:latin typeface="Trebuchet MS"/>
                <a:cs typeface="Trebuchet MS"/>
              </a:rPr>
              <a:t>nostri</a:t>
            </a:r>
            <a:r>
              <a:rPr sz="2800" i="1" spc="-245" dirty="0">
                <a:latin typeface="Trebuchet MS"/>
                <a:cs typeface="Trebuchet MS"/>
              </a:rPr>
              <a:t> </a:t>
            </a:r>
            <a:r>
              <a:rPr sz="2800" i="1" spc="-150" dirty="0">
                <a:latin typeface="Trebuchet MS"/>
                <a:cs typeface="Trebuchet MS"/>
              </a:rPr>
              <a:t>musicisti</a:t>
            </a:r>
            <a:r>
              <a:rPr sz="2800" i="1" spc="-290" dirty="0">
                <a:latin typeface="Trebuchet MS"/>
                <a:cs typeface="Trebuchet MS"/>
              </a:rPr>
              <a:t> </a:t>
            </a:r>
            <a:r>
              <a:rPr sz="2800" i="1" spc="-165" dirty="0">
                <a:latin typeface="Trebuchet MS"/>
                <a:cs typeface="Trebuchet MS"/>
              </a:rPr>
              <a:t>e</a:t>
            </a:r>
            <a:r>
              <a:rPr sz="2800" i="1" spc="-190" dirty="0">
                <a:latin typeface="Trebuchet MS"/>
                <a:cs typeface="Trebuchet MS"/>
              </a:rPr>
              <a:t> </a:t>
            </a:r>
            <a:r>
              <a:rPr sz="2800" i="1" spc="-155" dirty="0">
                <a:latin typeface="Trebuchet MS"/>
                <a:cs typeface="Trebuchet MS"/>
              </a:rPr>
              <a:t>trovare</a:t>
            </a:r>
            <a:r>
              <a:rPr sz="2800" i="1" spc="-210" dirty="0">
                <a:latin typeface="Trebuchet MS"/>
                <a:cs typeface="Trebuchet MS"/>
              </a:rPr>
              <a:t> </a:t>
            </a:r>
            <a:r>
              <a:rPr sz="2800" i="1" spc="-190" dirty="0">
                <a:latin typeface="Trebuchet MS"/>
                <a:cs typeface="Trebuchet MS"/>
              </a:rPr>
              <a:t>l’armonia.</a:t>
            </a:r>
            <a:r>
              <a:rPr sz="2800" i="1" spc="-225" dirty="0">
                <a:latin typeface="Trebuchet MS"/>
                <a:cs typeface="Trebuchet MS"/>
              </a:rPr>
              <a:t> </a:t>
            </a:r>
            <a:r>
              <a:rPr sz="2800" i="1" spc="-45" dirty="0">
                <a:latin typeface="Trebuchet MS"/>
                <a:cs typeface="Trebuchet MS"/>
              </a:rPr>
              <a:t>Una</a:t>
            </a:r>
            <a:r>
              <a:rPr sz="2800" i="1" spc="-225" dirty="0">
                <a:latin typeface="Trebuchet MS"/>
                <a:cs typeface="Trebuchet MS"/>
              </a:rPr>
              <a:t> </a:t>
            </a:r>
            <a:r>
              <a:rPr sz="2800" i="1" spc="-90" dirty="0">
                <a:latin typeface="Trebuchet MS"/>
                <a:cs typeface="Trebuchet MS"/>
              </a:rPr>
              <a:t>buona</a:t>
            </a:r>
            <a:r>
              <a:rPr sz="2800" i="1" spc="-220" dirty="0">
                <a:latin typeface="Trebuchet MS"/>
                <a:cs typeface="Trebuchet MS"/>
              </a:rPr>
              <a:t> </a:t>
            </a:r>
            <a:r>
              <a:rPr sz="2800" i="1" spc="-105" dirty="0">
                <a:latin typeface="Trebuchet MS"/>
                <a:cs typeface="Trebuchet MS"/>
              </a:rPr>
              <a:t>classe  </a:t>
            </a:r>
            <a:r>
              <a:rPr sz="2800" i="1" spc="-120" dirty="0">
                <a:latin typeface="Arial"/>
                <a:cs typeface="Arial"/>
              </a:rPr>
              <a:t>non </a:t>
            </a:r>
            <a:r>
              <a:rPr sz="2800" i="1" spc="-220" dirty="0">
                <a:latin typeface="Arial"/>
                <a:cs typeface="Arial"/>
              </a:rPr>
              <a:t>è </a:t>
            </a:r>
            <a:r>
              <a:rPr sz="2800" i="1" spc="-120" dirty="0">
                <a:latin typeface="Arial"/>
                <a:cs typeface="Arial"/>
              </a:rPr>
              <a:t>un </a:t>
            </a:r>
            <a:r>
              <a:rPr sz="2800" i="1" spc="-85" dirty="0">
                <a:latin typeface="Arial"/>
                <a:cs typeface="Arial"/>
              </a:rPr>
              <a:t>reggimento </a:t>
            </a:r>
            <a:r>
              <a:rPr sz="2800" i="1" spc="-195" dirty="0">
                <a:latin typeface="Arial"/>
                <a:cs typeface="Arial"/>
              </a:rPr>
              <a:t>che </a:t>
            </a:r>
            <a:r>
              <a:rPr sz="2800" i="1" spc="-90" dirty="0">
                <a:latin typeface="Arial"/>
                <a:cs typeface="Arial"/>
              </a:rPr>
              <a:t>marcia </a:t>
            </a:r>
            <a:r>
              <a:rPr sz="2800" i="1" spc="-50" dirty="0">
                <a:latin typeface="Arial"/>
                <a:cs typeface="Arial"/>
              </a:rPr>
              <a:t>al </a:t>
            </a:r>
            <a:r>
              <a:rPr sz="2800" i="1" spc="-185" dirty="0">
                <a:latin typeface="Arial"/>
                <a:cs typeface="Arial"/>
              </a:rPr>
              <a:t>passo, </a:t>
            </a:r>
            <a:r>
              <a:rPr sz="2800" i="1" spc="-220" dirty="0">
                <a:latin typeface="Arial"/>
                <a:cs typeface="Arial"/>
              </a:rPr>
              <a:t>è  </a:t>
            </a:r>
            <a:r>
              <a:rPr sz="2800" i="1" spc="-165" dirty="0">
                <a:latin typeface="Trebuchet MS"/>
                <a:cs typeface="Trebuchet MS"/>
              </a:rPr>
              <a:t>un’orchestra </a:t>
            </a:r>
            <a:r>
              <a:rPr sz="2800" i="1" spc="-140" dirty="0">
                <a:latin typeface="Trebuchet MS"/>
                <a:cs typeface="Trebuchet MS"/>
              </a:rPr>
              <a:t>che </a:t>
            </a:r>
            <a:r>
              <a:rPr sz="2800" i="1" spc="-114" dirty="0">
                <a:latin typeface="Trebuchet MS"/>
                <a:cs typeface="Trebuchet MS"/>
              </a:rPr>
              <a:t>prova </a:t>
            </a:r>
            <a:r>
              <a:rPr sz="2800" i="1" spc="-140" dirty="0">
                <a:latin typeface="Trebuchet MS"/>
                <a:cs typeface="Trebuchet MS"/>
              </a:rPr>
              <a:t>la </a:t>
            </a:r>
            <a:r>
              <a:rPr sz="2800" i="1" spc="-100" dirty="0">
                <a:latin typeface="Trebuchet MS"/>
                <a:cs typeface="Trebuchet MS"/>
              </a:rPr>
              <a:t>stessa</a:t>
            </a:r>
            <a:r>
              <a:rPr sz="2800" i="1" spc="-640" dirty="0">
                <a:latin typeface="Trebuchet MS"/>
                <a:cs typeface="Trebuchet MS"/>
              </a:rPr>
              <a:t> </a:t>
            </a:r>
            <a:r>
              <a:rPr sz="2800" i="1" spc="-195" dirty="0">
                <a:latin typeface="Trebuchet MS"/>
                <a:cs typeface="Trebuchet MS"/>
              </a:rPr>
              <a:t>sinfonia”.</a:t>
            </a:r>
            <a:endParaRPr sz="2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675"/>
              </a:spcBef>
            </a:pPr>
            <a:r>
              <a:rPr sz="2800" i="1" spc="-200" dirty="0">
                <a:latin typeface="Arial"/>
                <a:cs typeface="Arial"/>
              </a:rPr>
              <a:t>(Pennac </a:t>
            </a:r>
            <a:r>
              <a:rPr sz="2800" i="1" spc="-170" dirty="0">
                <a:latin typeface="Arial"/>
                <a:cs typeface="Arial"/>
              </a:rPr>
              <a:t>D.,</a:t>
            </a:r>
            <a:r>
              <a:rPr sz="2800" i="1" spc="-120" dirty="0">
                <a:latin typeface="Arial"/>
                <a:cs typeface="Arial"/>
              </a:rPr>
              <a:t> </a:t>
            </a:r>
            <a:r>
              <a:rPr sz="2800" i="1" spc="-135" dirty="0">
                <a:latin typeface="Arial"/>
                <a:cs typeface="Arial"/>
              </a:rPr>
              <a:t>2008)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1216" y="82296"/>
            <a:ext cx="4882896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1592" y="42671"/>
            <a:ext cx="4882896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5147" y="138430"/>
            <a:ext cx="72288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90"/>
              </a:spcBef>
            </a:pPr>
            <a:r>
              <a:rPr sz="3200" b="1" spc="-210" dirty="0">
                <a:latin typeface="Trebuchet MS"/>
                <a:cs typeface="Trebuchet MS"/>
              </a:rPr>
              <a:t>STILI </a:t>
            </a:r>
            <a:r>
              <a:rPr sz="3200" b="1" spc="-45" dirty="0">
                <a:latin typeface="Trebuchet MS"/>
                <a:cs typeface="Trebuchet MS"/>
              </a:rPr>
              <a:t>DI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-114" dirty="0">
                <a:latin typeface="Trebuchet MS"/>
                <a:cs typeface="Trebuchet MS"/>
              </a:rPr>
              <a:t>APPRENDIMENTO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3375" y="1463421"/>
            <a:ext cx="692658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latin typeface="Arial"/>
                <a:cs typeface="Arial"/>
              </a:rPr>
              <a:t>La </a:t>
            </a:r>
            <a:r>
              <a:rPr sz="2400" spc="-85" dirty="0">
                <a:latin typeface="Arial"/>
                <a:cs typeface="Arial"/>
              </a:rPr>
              <a:t>citazione </a:t>
            </a:r>
            <a:r>
              <a:rPr sz="2400" spc="-30" dirty="0">
                <a:latin typeface="Arial"/>
                <a:cs typeface="Arial"/>
              </a:rPr>
              <a:t>di </a:t>
            </a:r>
            <a:r>
              <a:rPr sz="2400" spc="-175" dirty="0">
                <a:latin typeface="Arial"/>
                <a:cs typeface="Arial"/>
              </a:rPr>
              <a:t>Pennac </a:t>
            </a:r>
            <a:r>
              <a:rPr sz="2400" spc="-110" dirty="0">
                <a:latin typeface="Arial"/>
                <a:cs typeface="Arial"/>
              </a:rPr>
              <a:t>consente </a:t>
            </a:r>
            <a:r>
              <a:rPr sz="2400" spc="-30" dirty="0">
                <a:latin typeface="Arial"/>
                <a:cs typeface="Arial"/>
              </a:rPr>
              <a:t>di </a:t>
            </a:r>
            <a:r>
              <a:rPr sz="2400" spc="-90" dirty="0">
                <a:latin typeface="Arial"/>
                <a:cs typeface="Arial"/>
              </a:rPr>
              <a:t>puntualizzare </a:t>
            </a:r>
            <a:r>
              <a:rPr sz="2400" spc="-110" dirty="0">
                <a:latin typeface="Arial"/>
                <a:cs typeface="Arial"/>
              </a:rPr>
              <a:t>alcune  </a:t>
            </a:r>
            <a:r>
              <a:rPr sz="2400" spc="-70" dirty="0">
                <a:latin typeface="Arial"/>
                <a:cs typeface="Arial"/>
              </a:rPr>
              <a:t>caratteristiche </a:t>
            </a:r>
            <a:r>
              <a:rPr sz="2400" spc="-110" dirty="0">
                <a:latin typeface="Arial"/>
                <a:cs typeface="Arial"/>
              </a:rPr>
              <a:t>ed </a:t>
            </a:r>
            <a:r>
              <a:rPr sz="2400" spc="-60" dirty="0">
                <a:latin typeface="Arial"/>
                <a:cs typeface="Arial"/>
              </a:rPr>
              <a:t>aspetti </a:t>
            </a:r>
            <a:r>
              <a:rPr sz="2400" spc="-15" dirty="0">
                <a:latin typeface="Arial"/>
                <a:cs typeface="Arial"/>
              </a:rPr>
              <a:t>importanti</a:t>
            </a:r>
            <a:r>
              <a:rPr sz="2400" spc="-5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nella </a:t>
            </a:r>
            <a:r>
              <a:rPr sz="2400" spc="-100" dirty="0">
                <a:latin typeface="Arial"/>
                <a:cs typeface="Arial"/>
              </a:rPr>
              <a:t>gestione </a:t>
            </a:r>
            <a:r>
              <a:rPr sz="2400" spc="-75" dirty="0">
                <a:latin typeface="Arial"/>
                <a:cs typeface="Arial"/>
              </a:rPr>
              <a:t>della  </a:t>
            </a:r>
            <a:r>
              <a:rPr sz="2400" spc="-155" dirty="0">
                <a:latin typeface="Arial"/>
                <a:cs typeface="Arial"/>
              </a:rPr>
              <a:t>classe:</a:t>
            </a:r>
            <a:endParaRPr sz="2400">
              <a:latin typeface="Arial"/>
              <a:cs typeface="Arial"/>
            </a:endParaRPr>
          </a:p>
          <a:p>
            <a:pPr marL="356870" marR="286385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85" dirty="0">
                <a:latin typeface="Arial"/>
                <a:cs typeface="Arial"/>
              </a:rPr>
              <a:t>la </a:t>
            </a:r>
            <a:r>
              <a:rPr sz="2400" spc="-170" dirty="0">
                <a:latin typeface="Arial"/>
                <a:cs typeface="Arial"/>
              </a:rPr>
              <a:t>classe </a:t>
            </a:r>
            <a:r>
              <a:rPr sz="2400" spc="-130" dirty="0">
                <a:latin typeface="Arial"/>
                <a:cs typeface="Arial"/>
              </a:rPr>
              <a:t>come </a:t>
            </a:r>
            <a:r>
              <a:rPr sz="2400" spc="-75" dirty="0">
                <a:latin typeface="Arial"/>
                <a:cs typeface="Arial"/>
              </a:rPr>
              <a:t>gruppo </a:t>
            </a:r>
            <a:r>
              <a:rPr sz="2400" spc="-90" dirty="0">
                <a:latin typeface="Arial"/>
                <a:cs typeface="Arial"/>
              </a:rPr>
              <a:t>eterogeneo </a:t>
            </a:r>
            <a:r>
              <a:rPr sz="2400" spc="-25" dirty="0">
                <a:latin typeface="Arial"/>
                <a:cs typeface="Arial"/>
              </a:rPr>
              <a:t>di </a:t>
            </a:r>
            <a:r>
              <a:rPr sz="2400" spc="-110" dirty="0">
                <a:latin typeface="Arial"/>
                <a:cs typeface="Arial"/>
              </a:rPr>
              <a:t>persone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dove  </a:t>
            </a:r>
            <a:r>
              <a:rPr sz="2400" spc="-95" dirty="0">
                <a:latin typeface="Arial"/>
                <a:cs typeface="Arial"/>
              </a:rPr>
              <a:t>ognuno </a:t>
            </a:r>
            <a:r>
              <a:rPr sz="2400" spc="-135" dirty="0">
                <a:latin typeface="Arial"/>
                <a:cs typeface="Arial"/>
              </a:rPr>
              <a:t>suona </a:t>
            </a:r>
            <a:r>
              <a:rPr sz="2400" spc="15" dirty="0">
                <a:latin typeface="Arial"/>
                <a:cs typeface="Arial"/>
              </a:rPr>
              <a:t>il </a:t>
            </a:r>
            <a:r>
              <a:rPr sz="2400" spc="-135" dirty="0">
                <a:latin typeface="Arial"/>
                <a:cs typeface="Arial"/>
              </a:rPr>
              <a:t>suo </a:t>
            </a:r>
            <a:r>
              <a:rPr sz="2400" spc="-25" dirty="0">
                <a:latin typeface="Arial"/>
                <a:cs typeface="Arial"/>
              </a:rPr>
              <a:t>strumento”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125" dirty="0">
                <a:latin typeface="Arial"/>
                <a:cs typeface="Arial"/>
              </a:rPr>
              <a:t>l</a:t>
            </a:r>
            <a:r>
              <a:rPr sz="2400" b="1" spc="-125" dirty="0">
                <a:latin typeface="Trebuchet MS"/>
                <a:cs typeface="Trebuchet MS"/>
              </a:rPr>
              <a:t>'eterogeneità </a:t>
            </a:r>
            <a:r>
              <a:rPr sz="2400" spc="-145" dirty="0">
                <a:latin typeface="Arial"/>
                <a:cs typeface="Arial"/>
              </a:rPr>
              <a:t>è  </a:t>
            </a:r>
            <a:r>
              <a:rPr sz="2400" spc="-95" dirty="0">
                <a:latin typeface="Arial"/>
                <a:cs typeface="Arial"/>
              </a:rPr>
              <a:t>sicuramente </a:t>
            </a:r>
            <a:r>
              <a:rPr sz="2400" spc="-110" dirty="0">
                <a:latin typeface="Arial"/>
                <a:cs typeface="Arial"/>
              </a:rPr>
              <a:t>una </a:t>
            </a:r>
            <a:r>
              <a:rPr sz="2400" spc="-65" dirty="0">
                <a:latin typeface="Arial"/>
                <a:cs typeface="Arial"/>
              </a:rPr>
              <a:t>delle </a:t>
            </a:r>
            <a:r>
              <a:rPr sz="2400" spc="-70" dirty="0">
                <a:latin typeface="Arial"/>
                <a:cs typeface="Arial"/>
              </a:rPr>
              <a:t>caratteristiche </a:t>
            </a:r>
            <a:r>
              <a:rPr sz="2400" spc="-45" dirty="0">
                <a:latin typeface="Arial"/>
                <a:cs typeface="Arial"/>
              </a:rPr>
              <a:t>più  </a:t>
            </a:r>
            <a:r>
              <a:rPr sz="2400" spc="-70" dirty="0">
                <a:latin typeface="Arial"/>
                <a:cs typeface="Arial"/>
              </a:rPr>
              <a:t>problematiche, </a:t>
            </a:r>
            <a:r>
              <a:rPr sz="2400" spc="-135" dirty="0">
                <a:latin typeface="Arial"/>
                <a:cs typeface="Arial"/>
              </a:rPr>
              <a:t>ma anche </a:t>
            </a:r>
            <a:r>
              <a:rPr sz="2400" spc="-70" dirty="0">
                <a:latin typeface="Arial"/>
                <a:cs typeface="Arial"/>
              </a:rPr>
              <a:t>potenzialmente </a:t>
            </a:r>
            <a:r>
              <a:rPr sz="2400" spc="-45" dirty="0">
                <a:latin typeface="Arial"/>
                <a:cs typeface="Arial"/>
              </a:rPr>
              <a:t>più  </a:t>
            </a:r>
            <a:r>
              <a:rPr sz="2400" spc="-35" dirty="0">
                <a:latin typeface="Arial"/>
                <a:cs typeface="Arial"/>
              </a:rPr>
              <a:t>produttive, </a:t>
            </a:r>
            <a:r>
              <a:rPr sz="2400" spc="-25" dirty="0">
                <a:latin typeface="Arial"/>
                <a:cs typeface="Arial"/>
              </a:rPr>
              <a:t>di </a:t>
            </a:r>
            <a:r>
              <a:rPr sz="2400" spc="-110" dirty="0">
                <a:latin typeface="Arial"/>
                <a:cs typeface="Arial"/>
              </a:rPr>
              <a:t>qualsiasi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gruppo.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80" dirty="0">
                <a:latin typeface="Arial"/>
                <a:cs typeface="Arial"/>
              </a:rPr>
              <a:t>importanza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di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Trebuchet MS"/>
                <a:cs typeface="Trebuchet MS"/>
              </a:rPr>
              <a:t>conoscere</a:t>
            </a:r>
            <a:r>
              <a:rPr sz="2400" b="1" spc="-21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Arial"/>
                <a:cs typeface="Arial"/>
              </a:rPr>
              <a:t>bene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propri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“musicisti”</a:t>
            </a:r>
            <a:endParaRPr sz="24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575"/>
              </a:spcBef>
            </a:pPr>
            <a:r>
              <a:rPr sz="2400" spc="-85" dirty="0">
                <a:latin typeface="Arial"/>
                <a:cs typeface="Arial"/>
              </a:rPr>
              <a:t>al </a:t>
            </a:r>
            <a:r>
              <a:rPr sz="2400" spc="-30" dirty="0">
                <a:latin typeface="Arial"/>
                <a:cs typeface="Arial"/>
              </a:rPr>
              <a:t>fine </a:t>
            </a:r>
            <a:r>
              <a:rPr sz="2400" spc="-25" dirty="0">
                <a:latin typeface="Arial"/>
                <a:cs typeface="Arial"/>
              </a:rPr>
              <a:t>di </a:t>
            </a:r>
            <a:r>
              <a:rPr sz="2400" spc="-60" dirty="0">
                <a:latin typeface="Arial"/>
                <a:cs typeface="Arial"/>
              </a:rPr>
              <a:t>trovare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l’armonia.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1216" y="82296"/>
            <a:ext cx="4882896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1592" y="42671"/>
            <a:ext cx="4882896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5147" y="138430"/>
            <a:ext cx="72288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90"/>
              </a:spcBef>
            </a:pPr>
            <a:r>
              <a:rPr sz="3200" b="1" spc="-210" dirty="0">
                <a:latin typeface="Trebuchet MS"/>
                <a:cs typeface="Trebuchet MS"/>
              </a:rPr>
              <a:t>STILI </a:t>
            </a:r>
            <a:r>
              <a:rPr sz="3200" b="1" spc="-45" dirty="0">
                <a:latin typeface="Trebuchet MS"/>
                <a:cs typeface="Trebuchet MS"/>
              </a:rPr>
              <a:t>DI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-114" dirty="0">
                <a:latin typeface="Trebuchet MS"/>
                <a:cs typeface="Trebuchet MS"/>
              </a:rPr>
              <a:t>APPRENDIMENTO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9507" y="1588389"/>
            <a:ext cx="10013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5" dirty="0">
                <a:latin typeface="Arial"/>
                <a:cs typeface="Arial"/>
              </a:rPr>
              <a:t>P</a:t>
            </a:r>
            <a:r>
              <a:rPr sz="2400" spc="-110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</a:t>
            </a:r>
            <a:r>
              <a:rPr sz="2400" spc="-70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ac,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1529" y="1588389"/>
            <a:ext cx="118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810" algn="l"/>
              </a:tabLst>
            </a:pPr>
            <a:r>
              <a:rPr sz="2400" spc="-145" dirty="0">
                <a:latin typeface="Arial"/>
                <a:cs typeface="Arial"/>
              </a:rPr>
              <a:t>è	</a:t>
            </a:r>
            <a:r>
              <a:rPr sz="2400" spc="-50" dirty="0">
                <a:latin typeface="Arial"/>
                <a:cs typeface="Arial"/>
              </a:rPr>
              <a:t>qui</a:t>
            </a:r>
            <a:r>
              <a:rPr sz="2400" spc="-40" dirty="0">
                <a:latin typeface="Arial"/>
                <a:cs typeface="Arial"/>
              </a:rPr>
              <a:t>ndi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7175" y="1405996"/>
            <a:ext cx="155194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640080" algn="l"/>
              </a:tabLst>
            </a:pPr>
            <a:r>
              <a:rPr sz="2400" spc="-405" dirty="0">
                <a:latin typeface="Arial"/>
                <a:cs typeface="Arial"/>
              </a:rPr>
              <a:t>P</a:t>
            </a:r>
            <a:r>
              <a:rPr sz="2400" spc="-5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80" dirty="0">
                <a:latin typeface="Arial"/>
                <a:cs typeface="Arial"/>
              </a:rPr>
              <a:t>t</a:t>
            </a:r>
            <a:r>
              <a:rPr sz="2400" spc="45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-150" dirty="0">
                <a:latin typeface="Arial"/>
                <a:cs typeface="Arial"/>
              </a:rPr>
              <a:t>v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95" dirty="0">
                <a:latin typeface="Arial"/>
                <a:cs typeface="Arial"/>
              </a:rPr>
              <a:t>e  </a:t>
            </a:r>
            <a:r>
              <a:rPr sz="2400" spc="-130" dirty="0">
                <a:latin typeface="Arial"/>
                <a:cs typeface="Arial"/>
              </a:rPr>
              <a:t>necessario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8004" y="1405996"/>
            <a:ext cx="325056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6055">
              <a:lnSpc>
                <a:spcPct val="150000"/>
              </a:lnSpc>
              <a:spcBef>
                <a:spcPts val="95"/>
              </a:spcBef>
              <a:tabLst>
                <a:tab pos="1512570" algn="l"/>
                <a:tab pos="1570355" algn="l"/>
                <a:tab pos="1908810" algn="l"/>
                <a:tab pos="2868930" algn="l"/>
              </a:tabLst>
            </a:pPr>
            <a:r>
              <a:rPr sz="2400" spc="-75" dirty="0">
                <a:latin typeface="Arial"/>
                <a:cs typeface="Arial"/>
              </a:rPr>
              <a:t>l’armonia		</a:t>
            </a:r>
            <a:r>
              <a:rPr sz="2400" spc="-65" dirty="0">
                <a:latin typeface="Arial"/>
                <a:cs typeface="Arial"/>
              </a:rPr>
              <a:t>descritta	</a:t>
            </a:r>
            <a:r>
              <a:rPr sz="2400" spc="-120" dirty="0">
                <a:latin typeface="Arial"/>
                <a:cs typeface="Arial"/>
              </a:rPr>
              <a:t>da  </a:t>
            </a:r>
            <a:r>
              <a:rPr sz="2400" spc="-215" dirty="0">
                <a:latin typeface="Arial"/>
                <a:cs typeface="Arial"/>
              </a:rPr>
              <a:t>c</a:t>
            </a:r>
            <a:r>
              <a:rPr sz="2400" spc="-90" dirty="0">
                <a:latin typeface="Arial"/>
                <a:cs typeface="Arial"/>
              </a:rPr>
              <a:t>o</a:t>
            </a:r>
            <a:r>
              <a:rPr sz="2400" spc="-70" dirty="0">
                <a:latin typeface="Arial"/>
                <a:cs typeface="Arial"/>
              </a:rPr>
              <a:t>no</a:t>
            </a:r>
            <a:r>
              <a:rPr sz="2400" spc="-155" dirty="0">
                <a:latin typeface="Arial"/>
                <a:cs typeface="Arial"/>
              </a:rPr>
              <a:t>sce</a:t>
            </a:r>
            <a:r>
              <a:rPr sz="2400" spc="-125" dirty="0">
                <a:latin typeface="Arial"/>
                <a:cs typeface="Arial"/>
              </a:rPr>
              <a:t>r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-85" dirty="0">
                <a:latin typeface="Arial"/>
                <a:cs typeface="Arial"/>
              </a:rPr>
              <a:t>al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z</a:t>
            </a:r>
            <a:r>
              <a:rPr sz="2400" spc="-290" dirty="0">
                <a:latin typeface="Arial"/>
                <a:cs typeface="Arial"/>
              </a:rPr>
              <a:t>z</a:t>
            </a:r>
            <a:r>
              <a:rPr sz="2400" spc="-9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r</a:t>
            </a:r>
            <a:r>
              <a:rPr sz="2400" spc="-14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1803" y="2136724"/>
            <a:ext cx="2292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  <a:tab pos="1375410" algn="l"/>
                <a:tab pos="2045970" algn="l"/>
              </a:tabLst>
            </a:pPr>
            <a:r>
              <a:rPr sz="2400" spc="15" dirty="0">
                <a:latin typeface="Arial"/>
                <a:cs typeface="Arial"/>
              </a:rPr>
              <a:t>i	</a:t>
            </a:r>
            <a:r>
              <a:rPr sz="2400" spc="-7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5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75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s</a:t>
            </a:r>
            <a:r>
              <a:rPr sz="2400" spc="-4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ili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5" dirty="0"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pc="-70" dirty="0"/>
              <a:t>apprendimento </a:t>
            </a:r>
            <a:r>
              <a:rPr spc="-135" dirty="0"/>
              <a:t>che </a:t>
            </a:r>
            <a:r>
              <a:rPr spc="-100" dirty="0"/>
              <a:t>ognuno </a:t>
            </a:r>
            <a:r>
              <a:rPr spc="-25" dirty="0"/>
              <a:t>di </a:t>
            </a:r>
            <a:r>
              <a:rPr spc="-50" dirty="0"/>
              <a:t>noi </a:t>
            </a:r>
            <a:r>
              <a:rPr spc="-85" dirty="0"/>
              <a:t>utilizza </a:t>
            </a:r>
            <a:r>
              <a:rPr spc="-40" dirty="0"/>
              <a:t>in </a:t>
            </a:r>
            <a:r>
              <a:rPr spc="-95" dirty="0"/>
              <a:t>maniera  </a:t>
            </a:r>
            <a:r>
              <a:rPr spc="-85" dirty="0"/>
              <a:t>preferenziale </a:t>
            </a:r>
            <a:r>
              <a:rPr spc="-114" dirty="0"/>
              <a:t>(Stella </a:t>
            </a:r>
            <a:r>
              <a:rPr spc="-145" dirty="0"/>
              <a:t>e </a:t>
            </a:r>
            <a:r>
              <a:rPr spc="-110" dirty="0"/>
              <a:t>Grandi, 2011) </a:t>
            </a:r>
            <a:r>
              <a:rPr spc="-85" dirty="0"/>
              <a:t>attraverso </a:t>
            </a:r>
            <a:r>
              <a:rPr spc="-30" dirty="0"/>
              <a:t>interventi  </a:t>
            </a:r>
            <a:r>
              <a:rPr spc="-25" dirty="0"/>
              <a:t>di </a:t>
            </a:r>
            <a:r>
              <a:rPr b="1" spc="-110" dirty="0">
                <a:latin typeface="Trebuchet MS"/>
                <a:cs typeface="Trebuchet MS"/>
              </a:rPr>
              <a:t>pedagogia</a:t>
            </a:r>
            <a:r>
              <a:rPr b="1" spc="-290" dirty="0">
                <a:latin typeface="Trebuchet MS"/>
                <a:cs typeface="Trebuchet MS"/>
              </a:rPr>
              <a:t> </a:t>
            </a:r>
            <a:r>
              <a:rPr b="1" spc="-160" dirty="0">
                <a:latin typeface="Trebuchet MS"/>
                <a:cs typeface="Trebuchet MS"/>
              </a:rPr>
              <a:t>differenziata.</a:t>
            </a:r>
          </a:p>
          <a:p>
            <a:pPr marL="12700" marR="6985" algn="just">
              <a:lnSpc>
                <a:spcPct val="150100"/>
              </a:lnSpc>
            </a:pPr>
            <a:r>
              <a:rPr spc="-95" dirty="0"/>
              <a:t>“</a:t>
            </a:r>
            <a:r>
              <a:rPr b="1" spc="-95" dirty="0">
                <a:latin typeface="Trebuchet MS"/>
                <a:cs typeface="Trebuchet MS"/>
              </a:rPr>
              <a:t>DIFFERENZIARE</a:t>
            </a:r>
            <a:r>
              <a:rPr spc="-95" dirty="0"/>
              <a:t>” </a:t>
            </a:r>
            <a:r>
              <a:rPr spc="-145" dirty="0"/>
              <a:t>è </a:t>
            </a:r>
            <a:r>
              <a:rPr spc="-40" dirty="0"/>
              <a:t>importante </a:t>
            </a:r>
            <a:r>
              <a:rPr spc="-60" dirty="0"/>
              <a:t>per </a:t>
            </a:r>
            <a:r>
              <a:rPr spc="-90" dirty="0"/>
              <a:t>chi </a:t>
            </a:r>
            <a:r>
              <a:rPr spc="-105" dirty="0"/>
              <a:t>lavora </a:t>
            </a:r>
            <a:r>
              <a:rPr spc="-100" dirty="0"/>
              <a:t>coi </a:t>
            </a:r>
            <a:r>
              <a:rPr spc="-60" dirty="0"/>
              <a:t>gruppi </a:t>
            </a:r>
            <a:r>
              <a:rPr spc="-145" dirty="0"/>
              <a:t>e  </a:t>
            </a:r>
            <a:r>
              <a:rPr spc="-85" dirty="0"/>
              <a:t>la </a:t>
            </a:r>
            <a:r>
              <a:rPr spc="-114" dirty="0"/>
              <a:t>domanda </a:t>
            </a:r>
            <a:r>
              <a:rPr spc="-135" dirty="0"/>
              <a:t>che </a:t>
            </a:r>
            <a:r>
              <a:rPr spc="-90" dirty="0"/>
              <a:t>ci </a:t>
            </a:r>
            <a:r>
              <a:rPr spc="-125" dirty="0"/>
              <a:t>si deve </a:t>
            </a:r>
            <a:r>
              <a:rPr spc="-50" dirty="0"/>
              <a:t>porre </a:t>
            </a:r>
            <a:r>
              <a:rPr spc="-80" dirty="0"/>
              <a:t>non </a:t>
            </a:r>
            <a:r>
              <a:rPr spc="-140" dirty="0"/>
              <a:t>è </a:t>
            </a:r>
            <a:r>
              <a:rPr spc="-30" dirty="0"/>
              <a:t>tanto </a:t>
            </a:r>
            <a:r>
              <a:rPr i="1" spc="-130" dirty="0">
                <a:latin typeface="Arial"/>
                <a:cs typeface="Arial"/>
              </a:rPr>
              <a:t>perché  </a:t>
            </a:r>
            <a:r>
              <a:rPr spc="-70" dirty="0"/>
              <a:t>differenziare, </a:t>
            </a:r>
            <a:r>
              <a:rPr spc="-140" dirty="0"/>
              <a:t>bensì </a:t>
            </a:r>
            <a:r>
              <a:rPr i="1" spc="-185" dirty="0">
                <a:latin typeface="Arial"/>
                <a:cs typeface="Arial"/>
              </a:rPr>
              <a:t>su </a:t>
            </a:r>
            <a:r>
              <a:rPr i="1" spc="-60" dirty="0">
                <a:latin typeface="Arial"/>
                <a:cs typeface="Arial"/>
              </a:rPr>
              <a:t>quali </a:t>
            </a:r>
            <a:r>
              <a:rPr i="1" spc="-120" dirty="0">
                <a:latin typeface="Arial"/>
                <a:cs typeface="Arial"/>
              </a:rPr>
              <a:t>basi </a:t>
            </a:r>
            <a:r>
              <a:rPr spc="-145" dirty="0"/>
              <a:t>e </a:t>
            </a:r>
            <a:r>
              <a:rPr i="1" spc="-160" dirty="0">
                <a:latin typeface="Arial"/>
                <a:cs typeface="Arial"/>
              </a:rPr>
              <a:t>secondo </a:t>
            </a:r>
            <a:r>
              <a:rPr i="1" spc="-60" dirty="0">
                <a:latin typeface="Arial"/>
                <a:cs typeface="Arial"/>
              </a:rPr>
              <a:t>quali </a:t>
            </a:r>
            <a:r>
              <a:rPr i="1" spc="-30" dirty="0">
                <a:latin typeface="Arial"/>
                <a:cs typeface="Arial"/>
              </a:rPr>
              <a:t>criteri  </a:t>
            </a:r>
            <a:r>
              <a:rPr spc="-40" dirty="0"/>
              <a:t>farlo.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5223" y="128016"/>
            <a:ext cx="4843271" cy="122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8648" y="88392"/>
            <a:ext cx="4843272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8040" y="515112"/>
            <a:ext cx="3806952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1675" marR="1394460" indent="-469900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Arial"/>
                <a:cs typeface="Arial"/>
              </a:rPr>
              <a:t>COSA SONO </a:t>
            </a:r>
            <a:r>
              <a:rPr b="1" i="1" spc="-5" dirty="0">
                <a:latin typeface="Arial"/>
                <a:cs typeface="Arial"/>
              </a:rPr>
              <a:t>GLI STILI</a:t>
            </a:r>
            <a:r>
              <a:rPr b="1" i="1" spc="-225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DI  APPRENDIMENTO?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5775" y="1465910"/>
            <a:ext cx="6929120" cy="3718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i="1" spc="-170" dirty="0">
                <a:latin typeface="Arial"/>
                <a:cs typeface="Arial"/>
              </a:rPr>
              <a:t>Per </a:t>
            </a:r>
            <a:r>
              <a:rPr sz="2000" i="1" spc="-55" dirty="0">
                <a:latin typeface="Arial"/>
                <a:cs typeface="Arial"/>
              </a:rPr>
              <a:t>stile </a:t>
            </a:r>
            <a:r>
              <a:rPr sz="2000" i="1" spc="-35" dirty="0">
                <a:latin typeface="Arial"/>
                <a:cs typeface="Arial"/>
              </a:rPr>
              <a:t>di </a:t>
            </a:r>
            <a:r>
              <a:rPr sz="2000" i="1" spc="-75" dirty="0">
                <a:latin typeface="Arial"/>
                <a:cs typeface="Arial"/>
              </a:rPr>
              <a:t>apprendimento </a:t>
            </a:r>
            <a:r>
              <a:rPr sz="2000" i="1" spc="-125" dirty="0">
                <a:latin typeface="Trebuchet MS"/>
                <a:cs typeface="Trebuchet MS"/>
              </a:rPr>
              <a:t>s’intende </a:t>
            </a:r>
            <a:r>
              <a:rPr sz="2000" i="1" spc="-135" dirty="0">
                <a:latin typeface="Trebuchet MS"/>
                <a:cs typeface="Trebuchet MS"/>
              </a:rPr>
              <a:t>“l’approccio </a:t>
            </a:r>
            <a:r>
              <a:rPr sz="2000" i="1" spc="-125" dirty="0">
                <a:latin typeface="Trebuchet MS"/>
                <a:cs typeface="Trebuchet MS"/>
              </a:rPr>
              <a:t>all’apprendimento  </a:t>
            </a:r>
            <a:r>
              <a:rPr sz="2000" i="1" spc="-45" dirty="0">
                <a:latin typeface="Arial"/>
                <a:cs typeface="Arial"/>
              </a:rPr>
              <a:t>preferito </a:t>
            </a:r>
            <a:r>
              <a:rPr sz="2000" i="1" spc="-40" dirty="0">
                <a:latin typeface="Arial"/>
                <a:cs typeface="Arial"/>
              </a:rPr>
              <a:t>di </a:t>
            </a:r>
            <a:r>
              <a:rPr sz="2000" i="1" spc="-85" dirty="0">
                <a:latin typeface="Arial"/>
                <a:cs typeface="Arial"/>
              </a:rPr>
              <a:t>una </a:t>
            </a:r>
            <a:r>
              <a:rPr sz="2000" i="1" spc="-100" dirty="0">
                <a:latin typeface="Arial"/>
                <a:cs typeface="Arial"/>
              </a:rPr>
              <a:t>persona, </a:t>
            </a:r>
            <a:r>
              <a:rPr sz="2000" i="1" spc="10" dirty="0">
                <a:latin typeface="Arial"/>
                <a:cs typeface="Arial"/>
              </a:rPr>
              <a:t>il </a:t>
            </a:r>
            <a:r>
              <a:rPr sz="2000" i="1" spc="-140" dirty="0">
                <a:latin typeface="Arial"/>
                <a:cs typeface="Arial"/>
              </a:rPr>
              <a:t>suo </a:t>
            </a:r>
            <a:r>
              <a:rPr sz="2000" i="1" spc="-90" dirty="0">
                <a:latin typeface="Arial"/>
                <a:cs typeface="Arial"/>
              </a:rPr>
              <a:t>modo </a:t>
            </a:r>
            <a:r>
              <a:rPr sz="2000" i="1" spc="-40" dirty="0">
                <a:latin typeface="Arial"/>
                <a:cs typeface="Arial"/>
              </a:rPr>
              <a:t>tipico </a:t>
            </a:r>
            <a:r>
              <a:rPr sz="2000" i="1" spc="-165" dirty="0">
                <a:latin typeface="Arial"/>
                <a:cs typeface="Arial"/>
              </a:rPr>
              <a:t>e </a:t>
            </a:r>
            <a:r>
              <a:rPr sz="2000" i="1" spc="-75" dirty="0">
                <a:latin typeface="Arial"/>
                <a:cs typeface="Arial"/>
              </a:rPr>
              <a:t>stabile </a:t>
            </a:r>
            <a:r>
              <a:rPr sz="2000" i="1" spc="-40" dirty="0">
                <a:latin typeface="Arial"/>
                <a:cs typeface="Arial"/>
              </a:rPr>
              <a:t>di </a:t>
            </a:r>
            <a:r>
              <a:rPr sz="2000" i="1" spc="-90" dirty="0">
                <a:latin typeface="Arial"/>
                <a:cs typeface="Arial"/>
              </a:rPr>
              <a:t>percepire,  </a:t>
            </a:r>
            <a:r>
              <a:rPr sz="2000" i="1" spc="-75" dirty="0">
                <a:latin typeface="Arial"/>
                <a:cs typeface="Arial"/>
              </a:rPr>
              <a:t>elaborare, </a:t>
            </a:r>
            <a:r>
              <a:rPr sz="2000" i="1" spc="-90" dirty="0">
                <a:latin typeface="Arial"/>
                <a:cs typeface="Arial"/>
              </a:rPr>
              <a:t>immagazzinare </a:t>
            </a:r>
            <a:r>
              <a:rPr sz="2000" i="1" spc="-160" dirty="0">
                <a:latin typeface="Arial"/>
                <a:cs typeface="Arial"/>
              </a:rPr>
              <a:t>e </a:t>
            </a:r>
            <a:r>
              <a:rPr sz="2000" i="1" spc="-90" dirty="0">
                <a:latin typeface="Arial"/>
                <a:cs typeface="Arial"/>
              </a:rPr>
              <a:t>recuperare </a:t>
            </a:r>
            <a:r>
              <a:rPr sz="2000" i="1" spc="-80" dirty="0">
                <a:latin typeface="Arial"/>
                <a:cs typeface="Arial"/>
              </a:rPr>
              <a:t>le </a:t>
            </a:r>
            <a:r>
              <a:rPr sz="2000" i="1" spc="-120" dirty="0">
                <a:latin typeface="Trebuchet MS"/>
                <a:cs typeface="Trebuchet MS"/>
              </a:rPr>
              <a:t>informazioni”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50" dirty="0">
                <a:latin typeface="Arial"/>
                <a:cs typeface="Arial"/>
              </a:rPr>
              <a:t>(Mariani,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2000)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5285" algn="l"/>
              </a:tabLst>
            </a:pPr>
            <a:r>
              <a:rPr sz="2000" i="1" spc="-5" dirty="0">
                <a:latin typeface="Arial"/>
                <a:cs typeface="Arial"/>
              </a:rPr>
              <a:t>-	</a:t>
            </a:r>
            <a:r>
              <a:rPr sz="2400" spc="-385" dirty="0">
                <a:latin typeface="Arial"/>
                <a:cs typeface="Arial"/>
              </a:rPr>
              <a:t>PREFERENZE </a:t>
            </a:r>
            <a:r>
              <a:rPr sz="2400" spc="-225" dirty="0">
                <a:latin typeface="Arial"/>
                <a:cs typeface="Arial"/>
              </a:rPr>
              <a:t>AMBIENTALI </a:t>
            </a:r>
            <a:r>
              <a:rPr sz="2400" spc="-120" dirty="0">
                <a:latin typeface="Arial"/>
                <a:cs typeface="Arial"/>
              </a:rPr>
              <a:t>(come </a:t>
            </a:r>
            <a:r>
              <a:rPr sz="2400" spc="15" dirty="0">
                <a:latin typeface="Arial"/>
                <a:cs typeface="Arial"/>
              </a:rPr>
              <a:t>i </a:t>
            </a:r>
            <a:r>
              <a:rPr sz="2400" spc="-65" dirty="0">
                <a:latin typeface="Arial"/>
                <a:cs typeface="Arial"/>
              </a:rPr>
              <a:t>luoghi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tempi)</a:t>
            </a:r>
            <a:endParaRPr sz="2400">
              <a:latin typeface="Arial"/>
              <a:cs typeface="Arial"/>
            </a:endParaRPr>
          </a:p>
          <a:p>
            <a:pPr marL="356870" marR="144780" indent="-344170">
              <a:lnSpc>
                <a:spcPct val="100000"/>
              </a:lnSpc>
              <a:spcBef>
                <a:spcPts val="575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225" dirty="0">
                <a:latin typeface="Arial"/>
                <a:cs typeface="Arial"/>
              </a:rPr>
              <a:t>MODALITÀ </a:t>
            </a:r>
            <a:r>
              <a:rPr sz="2400" spc="-300" dirty="0">
                <a:latin typeface="Arial"/>
                <a:cs typeface="Arial"/>
              </a:rPr>
              <a:t>SENSORIALI </a:t>
            </a:r>
            <a:r>
              <a:rPr sz="2400" spc="-165" dirty="0">
                <a:latin typeface="Arial"/>
                <a:cs typeface="Arial"/>
              </a:rPr>
              <a:t>(spesso </a:t>
            </a:r>
            <a:r>
              <a:rPr sz="2400" spc="-85" dirty="0">
                <a:latin typeface="Arial"/>
                <a:cs typeface="Arial"/>
              </a:rPr>
              <a:t>sintetizzate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10" dirty="0">
                <a:latin typeface="Arial"/>
                <a:cs typeface="Arial"/>
              </a:rPr>
              <a:t>visiva,  </a:t>
            </a:r>
            <a:r>
              <a:rPr sz="2400" spc="-45" dirty="0">
                <a:latin typeface="Arial"/>
                <a:cs typeface="Arial"/>
              </a:rPr>
              <a:t>uditiva,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cinestetica)</a:t>
            </a:r>
            <a:endParaRPr sz="2400">
              <a:latin typeface="Arial"/>
              <a:cs typeface="Arial"/>
            </a:endParaRPr>
          </a:p>
          <a:p>
            <a:pPr marL="356870" marR="62230" indent="-344170">
              <a:lnSpc>
                <a:spcPct val="100000"/>
              </a:lnSpc>
              <a:spcBef>
                <a:spcPts val="580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260" dirty="0">
                <a:latin typeface="Arial"/>
                <a:cs typeface="Arial"/>
              </a:rPr>
              <a:t>STILI </a:t>
            </a:r>
            <a:r>
              <a:rPr sz="2400" spc="-229" dirty="0">
                <a:latin typeface="Arial"/>
                <a:cs typeface="Arial"/>
              </a:rPr>
              <a:t>COGNITIVI </a:t>
            </a:r>
            <a:r>
              <a:rPr sz="2400" spc="-120" dirty="0">
                <a:latin typeface="Arial"/>
                <a:cs typeface="Arial"/>
              </a:rPr>
              <a:t>(come </a:t>
            </a:r>
            <a:r>
              <a:rPr sz="2400" spc="-65" dirty="0">
                <a:latin typeface="Arial"/>
                <a:cs typeface="Arial"/>
              </a:rPr>
              <a:t>le </a:t>
            </a:r>
            <a:r>
              <a:rPr sz="2400" spc="-80" dirty="0">
                <a:latin typeface="Arial"/>
                <a:cs typeface="Arial"/>
              </a:rPr>
              <a:t>opposizioni </a:t>
            </a:r>
            <a:r>
              <a:rPr sz="2400" spc="-60" dirty="0">
                <a:latin typeface="Arial"/>
                <a:cs typeface="Arial"/>
              </a:rPr>
              <a:t>analitico </a:t>
            </a:r>
            <a:r>
              <a:rPr sz="2400" spc="260" dirty="0">
                <a:latin typeface="Arial"/>
                <a:cs typeface="Arial"/>
              </a:rPr>
              <a:t>/  </a:t>
            </a:r>
            <a:r>
              <a:rPr sz="2400" spc="-90" dirty="0">
                <a:latin typeface="Arial"/>
                <a:cs typeface="Arial"/>
              </a:rPr>
              <a:t>globale,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sistematico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60" dirty="0">
                <a:latin typeface="Arial"/>
                <a:cs typeface="Arial"/>
              </a:rPr>
              <a:t>/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intuitivo,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riflessivo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260" dirty="0">
                <a:latin typeface="Arial"/>
                <a:cs typeface="Arial"/>
              </a:rPr>
              <a:t>/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impulsivo)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4455" y="231647"/>
            <a:ext cx="6068568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4832" y="195071"/>
            <a:ext cx="6068568" cy="908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872" rIns="0" bIns="0" rtlCol="0">
            <a:spAutoFit/>
          </a:bodyPr>
          <a:lstStyle/>
          <a:p>
            <a:pPr marL="199136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000066"/>
                </a:solidFill>
                <a:latin typeface="Tahoma"/>
                <a:cs typeface="Tahoma"/>
              </a:rPr>
              <a:t>STILI </a:t>
            </a:r>
            <a:r>
              <a:rPr sz="3200" b="1" spc="-10" dirty="0">
                <a:solidFill>
                  <a:srgbClr val="000066"/>
                </a:solidFill>
                <a:latin typeface="Tahoma"/>
                <a:cs typeface="Tahoma"/>
              </a:rPr>
              <a:t>DI</a:t>
            </a:r>
            <a:r>
              <a:rPr sz="3200" b="1" spc="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000066"/>
                </a:solidFill>
                <a:latin typeface="Tahoma"/>
                <a:cs typeface="Tahoma"/>
              </a:rPr>
              <a:t>APPRENDIMENTO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975" y="1570895"/>
            <a:ext cx="6617970" cy="45986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-105" dirty="0">
                <a:latin typeface="Arial"/>
                <a:cs typeface="Arial"/>
              </a:rPr>
              <a:t>sono </a:t>
            </a:r>
            <a:r>
              <a:rPr sz="2000" b="1" spc="-110" dirty="0">
                <a:latin typeface="Trebuchet MS"/>
                <a:cs typeface="Trebuchet MS"/>
              </a:rPr>
              <a:t>DESCRITTIVI</a:t>
            </a:r>
            <a:r>
              <a:rPr sz="2000" spc="-110" dirty="0">
                <a:latin typeface="Arial"/>
                <a:cs typeface="Arial"/>
              </a:rPr>
              <a:t>, </a:t>
            </a:r>
            <a:r>
              <a:rPr sz="2000" spc="-65" dirty="0">
                <a:latin typeface="Arial"/>
                <a:cs typeface="Arial"/>
              </a:rPr>
              <a:t>non </a:t>
            </a:r>
            <a:r>
              <a:rPr sz="2000" b="1" spc="-120" dirty="0">
                <a:latin typeface="Trebuchet MS"/>
                <a:cs typeface="Trebuchet MS"/>
              </a:rPr>
              <a:t>PRESCRITTIV</a:t>
            </a:r>
            <a:r>
              <a:rPr sz="2000" spc="-120" dirty="0">
                <a:latin typeface="Arial"/>
                <a:cs typeface="Arial"/>
              </a:rPr>
              <a:t>I </a:t>
            </a:r>
            <a:r>
              <a:rPr sz="2000" spc="-6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limitati </a:t>
            </a:r>
            <a:r>
              <a:rPr sz="2000" spc="-90" dirty="0">
                <a:latin typeface="Arial"/>
                <a:cs typeface="Arial"/>
              </a:rPr>
              <a:t>solo </a:t>
            </a:r>
            <a:r>
              <a:rPr sz="2000" spc="-75" dirty="0">
                <a:latin typeface="Arial"/>
                <a:cs typeface="Arial"/>
              </a:rPr>
              <a:t>dalla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loro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1200"/>
              </a:spcBef>
            </a:pPr>
            <a:r>
              <a:rPr sz="2000" spc="-45" dirty="0">
                <a:latin typeface="Arial"/>
                <a:cs typeface="Arial"/>
              </a:rPr>
              <a:t>compatibilità </a:t>
            </a:r>
            <a:r>
              <a:rPr sz="2000" spc="-105" dirty="0">
                <a:latin typeface="Arial"/>
                <a:cs typeface="Arial"/>
              </a:rPr>
              <a:t>con </a:t>
            </a:r>
            <a:r>
              <a:rPr sz="2000" spc="-75" dirty="0">
                <a:latin typeface="Arial"/>
                <a:cs typeface="Arial"/>
              </a:rPr>
              <a:t>la </a:t>
            </a:r>
            <a:r>
              <a:rPr sz="2000" spc="-100" dirty="0">
                <a:latin typeface="Arial"/>
                <a:cs typeface="Arial"/>
              </a:rPr>
              <a:t>persona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105" dirty="0">
                <a:latin typeface="Arial"/>
                <a:cs typeface="Arial"/>
              </a:rPr>
              <a:t>con </a:t>
            </a:r>
            <a:r>
              <a:rPr sz="2000" spc="10" dirty="0">
                <a:latin typeface="Arial"/>
                <a:cs typeface="Arial"/>
              </a:rPr>
              <a:t>il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compito;</a:t>
            </a:r>
            <a:endParaRPr sz="20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1205"/>
              </a:spcBef>
              <a:buChar char="•"/>
              <a:tabLst>
                <a:tab pos="311150" algn="l"/>
                <a:tab pos="311785" algn="l"/>
              </a:tabLst>
            </a:pPr>
            <a:r>
              <a:rPr sz="2000" spc="-90" dirty="0">
                <a:latin typeface="Arial"/>
                <a:cs typeface="Arial"/>
              </a:rPr>
              <a:t>descrivono </a:t>
            </a:r>
            <a:r>
              <a:rPr sz="2000" b="1" spc="-120" dirty="0">
                <a:latin typeface="Trebuchet MS"/>
                <a:cs typeface="Trebuchet MS"/>
              </a:rPr>
              <a:t>TENDENZE</a:t>
            </a:r>
            <a:r>
              <a:rPr sz="2000" spc="-120" dirty="0">
                <a:latin typeface="Arial"/>
                <a:cs typeface="Arial"/>
              </a:rPr>
              <a:t>, </a:t>
            </a:r>
            <a:r>
              <a:rPr sz="2000" b="1" spc="-35" dirty="0">
                <a:latin typeface="Trebuchet MS"/>
                <a:cs typeface="Trebuchet MS"/>
              </a:rPr>
              <a:t>NON </a:t>
            </a:r>
            <a:r>
              <a:rPr sz="2000" b="1" spc="-125" dirty="0">
                <a:latin typeface="Trebuchet MS"/>
                <a:cs typeface="Trebuchet MS"/>
              </a:rPr>
              <a:t>VALORI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ASSOLUTI</a:t>
            </a:r>
            <a:r>
              <a:rPr sz="2000" spc="-11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1200"/>
              </a:spcBef>
              <a:buChar char="•"/>
              <a:tabLst>
                <a:tab pos="311150" algn="l"/>
                <a:tab pos="311785" algn="l"/>
              </a:tabLst>
            </a:pPr>
            <a:r>
              <a:rPr sz="2000" spc="-105" dirty="0">
                <a:latin typeface="Arial"/>
                <a:cs typeface="Arial"/>
              </a:rPr>
              <a:t>persona </a:t>
            </a:r>
            <a:r>
              <a:rPr sz="2000" spc="-80" dirty="0">
                <a:latin typeface="Arial"/>
                <a:cs typeface="Arial"/>
              </a:rPr>
              <a:t>globale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b="1" spc="-120" dirty="0">
                <a:latin typeface="Trebuchet MS"/>
                <a:cs typeface="Trebuchet MS"/>
              </a:rPr>
              <a:t>EVOLUZIONE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Arial"/>
                <a:cs typeface="Arial"/>
              </a:rPr>
              <a:t>continua;</a:t>
            </a:r>
            <a:endParaRPr sz="2000">
              <a:latin typeface="Arial"/>
              <a:cs typeface="Arial"/>
            </a:endParaRPr>
          </a:p>
          <a:p>
            <a:pPr marL="241300" marR="526415" indent="-228600">
              <a:lnSpc>
                <a:spcPts val="3600"/>
              </a:lnSpc>
              <a:spcBef>
                <a:spcPts val="320"/>
              </a:spcBef>
              <a:buChar char="•"/>
              <a:tabLst>
                <a:tab pos="311150" algn="l"/>
                <a:tab pos="311785" algn="l"/>
              </a:tabLst>
            </a:pPr>
            <a:r>
              <a:rPr sz="2000" spc="-110" dirty="0">
                <a:latin typeface="Arial"/>
                <a:cs typeface="Arial"/>
              </a:rPr>
              <a:t>sono </a:t>
            </a:r>
            <a:r>
              <a:rPr sz="2000" b="1" spc="-15" dirty="0">
                <a:latin typeface="Trebuchet MS"/>
                <a:cs typeface="Trebuchet MS"/>
              </a:rPr>
              <a:t>DINAMICI </a:t>
            </a:r>
            <a:r>
              <a:rPr sz="2000" spc="-125" dirty="0">
                <a:latin typeface="Arial"/>
                <a:cs typeface="Arial"/>
              </a:rPr>
              <a:t>e </a:t>
            </a:r>
            <a:r>
              <a:rPr sz="2000" spc="-65" dirty="0">
                <a:latin typeface="Arial"/>
                <a:cs typeface="Arial"/>
              </a:rPr>
              <a:t>promuovono adattamento, </a:t>
            </a:r>
            <a:r>
              <a:rPr sz="2000" spc="-55" dirty="0">
                <a:latin typeface="Arial"/>
                <a:cs typeface="Arial"/>
              </a:rPr>
              <a:t>flessibilità,  </a:t>
            </a:r>
            <a:r>
              <a:rPr sz="2000" spc="-95" dirty="0">
                <a:latin typeface="Arial"/>
                <a:cs typeface="Arial"/>
              </a:rPr>
              <a:t>negoziazione...;</a:t>
            </a:r>
            <a:endParaRPr sz="20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885"/>
              </a:spcBef>
              <a:buChar char="•"/>
              <a:tabLst>
                <a:tab pos="311150" algn="l"/>
                <a:tab pos="311785" algn="l"/>
              </a:tabLst>
            </a:pPr>
            <a:r>
              <a:rPr sz="2000" spc="-30" dirty="0">
                <a:latin typeface="Arial"/>
                <a:cs typeface="Arial"/>
              </a:rPr>
              <a:t>l'intervento </a:t>
            </a:r>
            <a:r>
              <a:rPr sz="2000" spc="-90" dirty="0">
                <a:latin typeface="Arial"/>
                <a:cs typeface="Arial"/>
              </a:rPr>
              <a:t>sugli </a:t>
            </a:r>
            <a:r>
              <a:rPr sz="2000" spc="20" dirty="0">
                <a:latin typeface="Arial"/>
                <a:cs typeface="Arial"/>
              </a:rPr>
              <a:t>"stili” </a:t>
            </a:r>
            <a:r>
              <a:rPr sz="2000" spc="-40" dirty="0">
                <a:latin typeface="Arial"/>
                <a:cs typeface="Arial"/>
              </a:rPr>
              <a:t>e' </a:t>
            </a:r>
            <a:r>
              <a:rPr sz="2000" spc="-60" dirty="0">
                <a:latin typeface="Arial"/>
                <a:cs typeface="Arial"/>
              </a:rPr>
              <a:t>inscindibile </a:t>
            </a:r>
            <a:r>
              <a:rPr sz="2000" spc="-110" dirty="0">
                <a:latin typeface="Arial"/>
                <a:cs typeface="Arial"/>
              </a:rPr>
              <a:t>da </a:t>
            </a:r>
            <a:r>
              <a:rPr sz="2000" spc="-50" dirty="0">
                <a:latin typeface="Arial"/>
                <a:cs typeface="Arial"/>
              </a:rPr>
              <a:t>quello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sulle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-75" dirty="0">
                <a:latin typeface="Arial"/>
                <a:cs typeface="Arial"/>
              </a:rPr>
              <a:t>strategie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apprendimento;</a:t>
            </a:r>
            <a:endParaRPr sz="20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1205"/>
              </a:spcBef>
              <a:buChar char="•"/>
              <a:tabLst>
                <a:tab pos="311150" algn="l"/>
                <a:tab pos="311785" algn="l"/>
              </a:tabLst>
            </a:pPr>
            <a:r>
              <a:rPr sz="2000" spc="-25" dirty="0">
                <a:latin typeface="Arial"/>
                <a:cs typeface="Arial"/>
              </a:rPr>
              <a:t>lo </a:t>
            </a:r>
            <a:r>
              <a:rPr sz="2000" spc="-65" dirty="0">
                <a:latin typeface="Arial"/>
                <a:cs typeface="Arial"/>
              </a:rPr>
              <a:t>studente </a:t>
            </a:r>
            <a:r>
              <a:rPr sz="2000" spc="-125" dirty="0">
                <a:latin typeface="Arial"/>
                <a:cs typeface="Arial"/>
              </a:rPr>
              <a:t>gestisce </a:t>
            </a:r>
            <a:r>
              <a:rPr sz="2000" spc="10" dirty="0">
                <a:latin typeface="Arial"/>
                <a:cs typeface="Arial"/>
              </a:rPr>
              <a:t>il </a:t>
            </a:r>
            <a:r>
              <a:rPr sz="2000" spc="-30" dirty="0">
                <a:latin typeface="Arial"/>
                <a:cs typeface="Arial"/>
              </a:rPr>
              <a:t>proprio </a:t>
            </a:r>
            <a:r>
              <a:rPr sz="2000" spc="-20" dirty="0">
                <a:latin typeface="Arial"/>
                <a:cs typeface="Arial"/>
              </a:rPr>
              <a:t>profilo </a:t>
            </a:r>
            <a:r>
              <a:rPr sz="2000" spc="-75" dirty="0">
                <a:latin typeface="Arial"/>
                <a:cs typeface="Arial"/>
              </a:rPr>
              <a:t>dinamico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personale,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b="1" spc="-100" dirty="0">
                <a:latin typeface="Trebuchet MS"/>
                <a:cs typeface="Trebuchet MS"/>
              </a:rPr>
              <a:t>L'INSEGNANTE </a:t>
            </a:r>
            <a:r>
              <a:rPr sz="2000" b="1" spc="-180" dirty="0">
                <a:latin typeface="Trebuchet MS"/>
                <a:cs typeface="Trebuchet MS"/>
              </a:rPr>
              <a:t>FACILITA </a:t>
            </a:r>
            <a:r>
              <a:rPr sz="2000" b="1" spc="-165" dirty="0">
                <a:latin typeface="Trebuchet MS"/>
                <a:cs typeface="Trebuchet MS"/>
              </a:rPr>
              <a:t>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MEDIA</a:t>
            </a:r>
            <a:r>
              <a:rPr sz="2000" spc="-2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1216" y="82296"/>
            <a:ext cx="4882896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31592" y="42671"/>
            <a:ext cx="4882896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5147" y="138430"/>
            <a:ext cx="72288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90"/>
              </a:spcBef>
            </a:pPr>
            <a:r>
              <a:rPr sz="3200" b="1" spc="-210" dirty="0">
                <a:latin typeface="Trebuchet MS"/>
                <a:cs typeface="Trebuchet MS"/>
              </a:rPr>
              <a:t>STILI </a:t>
            </a:r>
            <a:r>
              <a:rPr sz="3200" b="1" spc="-45" dirty="0">
                <a:latin typeface="Trebuchet MS"/>
                <a:cs typeface="Trebuchet MS"/>
              </a:rPr>
              <a:t>DI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-114" dirty="0">
                <a:latin typeface="Trebuchet MS"/>
                <a:cs typeface="Trebuchet MS"/>
              </a:rPr>
              <a:t>APPRENDIMENTO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2072" y="1539621"/>
            <a:ext cx="7164705" cy="346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latin typeface="Arial"/>
                <a:cs typeface="Arial"/>
              </a:rPr>
              <a:t>La </a:t>
            </a:r>
            <a:r>
              <a:rPr sz="2400" spc="-160" dirty="0">
                <a:latin typeface="Arial"/>
                <a:cs typeface="Arial"/>
              </a:rPr>
              <a:t>conoscenza </a:t>
            </a:r>
            <a:r>
              <a:rPr sz="2400" spc="-65" dirty="0">
                <a:latin typeface="Arial"/>
                <a:cs typeface="Arial"/>
              </a:rPr>
              <a:t>dei </a:t>
            </a:r>
            <a:r>
              <a:rPr sz="2400" spc="-50" dirty="0">
                <a:latin typeface="Arial"/>
                <a:cs typeface="Arial"/>
              </a:rPr>
              <a:t>principali </a:t>
            </a:r>
            <a:r>
              <a:rPr sz="2400" spc="-25" dirty="0">
                <a:latin typeface="Arial"/>
                <a:cs typeface="Arial"/>
              </a:rPr>
              <a:t>stili di </a:t>
            </a:r>
            <a:r>
              <a:rPr sz="2400" spc="-70" dirty="0">
                <a:latin typeface="Arial"/>
                <a:cs typeface="Arial"/>
              </a:rPr>
              <a:t>apprendimento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85" dirty="0">
                <a:latin typeface="Arial"/>
                <a:cs typeface="Arial"/>
              </a:rPr>
              <a:t>la  </a:t>
            </a:r>
            <a:r>
              <a:rPr sz="2400" spc="-75" dirty="0">
                <a:latin typeface="Arial"/>
                <a:cs typeface="Arial"/>
              </a:rPr>
              <a:t>riflessione </a:t>
            </a:r>
            <a:r>
              <a:rPr sz="2400" spc="-95" dirty="0">
                <a:latin typeface="Arial"/>
                <a:cs typeface="Arial"/>
              </a:rPr>
              <a:t>sulle </a:t>
            </a:r>
            <a:r>
              <a:rPr sz="2400" spc="-75" dirty="0">
                <a:latin typeface="Arial"/>
                <a:cs typeface="Arial"/>
              </a:rPr>
              <a:t>caratteristiche </a:t>
            </a:r>
            <a:r>
              <a:rPr sz="2400" spc="-45" dirty="0">
                <a:latin typeface="Arial"/>
                <a:cs typeface="Arial"/>
              </a:rPr>
              <a:t>proprie </a:t>
            </a:r>
            <a:r>
              <a:rPr sz="2400" spc="-90" dirty="0">
                <a:latin typeface="Arial"/>
                <a:cs typeface="Arial"/>
              </a:rPr>
              <a:t>personali,</a:t>
            </a:r>
            <a:r>
              <a:rPr sz="2400" spc="48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del  </a:t>
            </a:r>
            <a:r>
              <a:rPr sz="2400" spc="-35" dirty="0">
                <a:latin typeface="Arial"/>
                <a:cs typeface="Arial"/>
              </a:rPr>
              <a:t>proprio </a:t>
            </a:r>
            <a:r>
              <a:rPr sz="2400" spc="-65" dirty="0">
                <a:latin typeface="Arial"/>
                <a:cs typeface="Arial"/>
              </a:rPr>
              <a:t>metodo </a:t>
            </a:r>
            <a:r>
              <a:rPr sz="2400" spc="-25" dirty="0">
                <a:latin typeface="Arial"/>
                <a:cs typeface="Arial"/>
              </a:rPr>
              <a:t>di </a:t>
            </a:r>
            <a:r>
              <a:rPr sz="2400" spc="-105" dirty="0">
                <a:latin typeface="Arial"/>
                <a:cs typeface="Arial"/>
              </a:rPr>
              <a:t>insegnamento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80" dirty="0">
                <a:latin typeface="Arial"/>
                <a:cs typeface="Arial"/>
              </a:rPr>
              <a:t>degli </a:t>
            </a:r>
            <a:r>
              <a:rPr sz="2400" spc="-55" dirty="0">
                <a:latin typeface="Arial"/>
                <a:cs typeface="Arial"/>
              </a:rPr>
              <a:t>allievi,  </a:t>
            </a:r>
            <a:r>
              <a:rPr sz="2400" spc="-90" dirty="0">
                <a:latin typeface="Arial"/>
                <a:cs typeface="Arial"/>
              </a:rPr>
              <a:t>costituisce </a:t>
            </a:r>
            <a:r>
              <a:rPr sz="2400" spc="-85" dirty="0">
                <a:latin typeface="Arial"/>
                <a:cs typeface="Arial"/>
              </a:rPr>
              <a:t>un </a:t>
            </a:r>
            <a:r>
              <a:rPr sz="2400" spc="-40" dirty="0">
                <a:latin typeface="Arial"/>
                <a:cs typeface="Arial"/>
              </a:rPr>
              <a:t>importante </a:t>
            </a:r>
            <a:r>
              <a:rPr sz="2400" spc="-70" dirty="0">
                <a:latin typeface="Arial"/>
                <a:cs typeface="Arial"/>
              </a:rPr>
              <a:t>elemento </a:t>
            </a:r>
            <a:r>
              <a:rPr sz="2400" spc="-65" dirty="0">
                <a:latin typeface="Arial"/>
                <a:cs typeface="Arial"/>
              </a:rPr>
              <a:t>nel </a:t>
            </a:r>
            <a:r>
              <a:rPr sz="2400" spc="-125" dirty="0">
                <a:latin typeface="Arial"/>
                <a:cs typeface="Arial"/>
              </a:rPr>
              <a:t>bagaglio </a:t>
            </a:r>
            <a:r>
              <a:rPr sz="2400" spc="-25" dirty="0">
                <a:latin typeface="Arial"/>
                <a:cs typeface="Arial"/>
              </a:rPr>
              <a:t>di </a:t>
            </a:r>
            <a:r>
              <a:rPr sz="2400" spc="-90" dirty="0">
                <a:latin typeface="Arial"/>
                <a:cs typeface="Arial"/>
              </a:rPr>
              <a:t>un  </a:t>
            </a:r>
            <a:r>
              <a:rPr sz="2400" spc="-75" dirty="0">
                <a:latin typeface="Arial"/>
                <a:cs typeface="Arial"/>
              </a:rPr>
              <a:t>buon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insegnante.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155" dirty="0">
                <a:latin typeface="Arial"/>
                <a:cs typeface="Arial"/>
              </a:rPr>
              <a:t>Solo </a:t>
            </a:r>
            <a:r>
              <a:rPr sz="2400" spc="-110" dirty="0">
                <a:latin typeface="Arial"/>
                <a:cs typeface="Arial"/>
              </a:rPr>
              <a:t>considerando </a:t>
            </a:r>
            <a:r>
              <a:rPr sz="2400" spc="-65" dirty="0">
                <a:latin typeface="Arial"/>
                <a:cs typeface="Arial"/>
              </a:rPr>
              <a:t>le </a:t>
            </a:r>
            <a:r>
              <a:rPr sz="2400" spc="-80" dirty="0">
                <a:latin typeface="Arial"/>
                <a:cs typeface="Arial"/>
              </a:rPr>
              <a:t>differenze </a:t>
            </a:r>
            <a:r>
              <a:rPr sz="2400" spc="-50" dirty="0">
                <a:latin typeface="Arial"/>
                <a:cs typeface="Arial"/>
              </a:rPr>
              <a:t>individuali </a:t>
            </a:r>
            <a:r>
              <a:rPr sz="2400" spc="15" dirty="0">
                <a:latin typeface="Arial"/>
                <a:cs typeface="Arial"/>
              </a:rPr>
              <a:t>il </a:t>
            </a:r>
            <a:r>
              <a:rPr sz="2400" spc="-60" dirty="0">
                <a:latin typeface="Arial"/>
                <a:cs typeface="Arial"/>
              </a:rPr>
              <a:t>metodo </a:t>
            </a:r>
            <a:r>
              <a:rPr sz="2400" spc="-20" dirty="0">
                <a:latin typeface="Arial"/>
                <a:cs typeface="Arial"/>
              </a:rPr>
              <a:t>di  </a:t>
            </a:r>
            <a:r>
              <a:rPr sz="2400" spc="-105" dirty="0">
                <a:latin typeface="Arial"/>
                <a:cs typeface="Arial"/>
              </a:rPr>
              <a:t>insegnamento </a:t>
            </a:r>
            <a:r>
              <a:rPr sz="2400" spc="-50" dirty="0">
                <a:latin typeface="Arial"/>
                <a:cs typeface="Arial"/>
              </a:rPr>
              <a:t>potrà </a:t>
            </a:r>
            <a:r>
              <a:rPr sz="2400" spc="-40" dirty="0">
                <a:latin typeface="Arial"/>
                <a:cs typeface="Arial"/>
              </a:rPr>
              <a:t>tener </a:t>
            </a:r>
            <a:r>
              <a:rPr sz="2400" spc="-70" dirty="0">
                <a:latin typeface="Arial"/>
                <a:cs typeface="Arial"/>
              </a:rPr>
              <a:t>conto </a:t>
            </a:r>
            <a:r>
              <a:rPr sz="2400" spc="-65" dirty="0">
                <a:latin typeface="Arial"/>
                <a:cs typeface="Arial"/>
              </a:rPr>
              <a:t>delle </a:t>
            </a:r>
            <a:r>
              <a:rPr sz="2400" spc="-60" dirty="0">
                <a:latin typeface="Arial"/>
                <a:cs typeface="Arial"/>
              </a:rPr>
              <a:t>modalità </a:t>
            </a:r>
            <a:r>
              <a:rPr sz="2400" spc="-125" dirty="0">
                <a:latin typeface="Arial"/>
                <a:cs typeface="Arial"/>
              </a:rPr>
              <a:t>con </a:t>
            </a:r>
            <a:r>
              <a:rPr sz="2400" spc="-85" dirty="0">
                <a:latin typeface="Arial"/>
                <a:cs typeface="Arial"/>
              </a:rPr>
              <a:t>cui  </a:t>
            </a:r>
            <a:r>
              <a:rPr sz="2400" spc="-70" dirty="0">
                <a:latin typeface="Arial"/>
                <a:cs typeface="Arial"/>
              </a:rPr>
              <a:t>l’alunno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apprende.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92" y="341375"/>
            <a:ext cx="4803648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1216" y="301752"/>
            <a:ext cx="4803648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745105">
              <a:lnSpc>
                <a:spcPct val="100000"/>
              </a:lnSpc>
              <a:spcBef>
                <a:spcPts val="110"/>
              </a:spcBef>
            </a:pPr>
            <a:r>
              <a:rPr dirty="0"/>
              <a:t>STILE VERBALE</a:t>
            </a:r>
            <a:r>
              <a:rPr spc="-95" dirty="0"/>
              <a:t> </a:t>
            </a:r>
            <a:r>
              <a:rPr dirty="0"/>
              <a:t>VISUALE</a:t>
            </a:r>
          </a:p>
        </p:txBody>
      </p:sp>
      <p:sp>
        <p:nvSpPr>
          <p:cNvPr id="5" name="object 5"/>
          <p:cNvSpPr/>
          <p:nvPr/>
        </p:nvSpPr>
        <p:spPr>
          <a:xfrm>
            <a:off x="1295400" y="1371659"/>
            <a:ext cx="7391438" cy="4648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92" y="341375"/>
            <a:ext cx="4803648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1216" y="301752"/>
            <a:ext cx="4803648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2745105">
              <a:lnSpc>
                <a:spcPct val="100000"/>
              </a:lnSpc>
              <a:spcBef>
                <a:spcPts val="110"/>
              </a:spcBef>
            </a:pPr>
            <a:r>
              <a:rPr dirty="0"/>
              <a:t>STILE VERBALE</a:t>
            </a:r>
            <a:r>
              <a:rPr spc="-95" dirty="0"/>
              <a:t> </a:t>
            </a:r>
            <a:r>
              <a:rPr dirty="0"/>
              <a:t>VISUALE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0497" y="1378711"/>
            <a:ext cx="701929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90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VERBALE</a:t>
            </a:r>
            <a:endParaRPr sz="24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Preferenza per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parola detta 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scritta, testi, </a:t>
            </a:r>
            <a:r>
              <a:rPr sz="2400" dirty="0">
                <a:latin typeface="Times New Roman"/>
                <a:cs typeface="Times New Roman"/>
              </a:rPr>
              <a:t>riproduzioni  </a:t>
            </a:r>
            <a:r>
              <a:rPr sz="2400" spc="-5" dirty="0">
                <a:latin typeface="Times New Roman"/>
                <a:cs typeface="Times New Roman"/>
              </a:rPr>
              <a:t>sonore, con tendenza </a:t>
            </a:r>
            <a:r>
              <a:rPr sz="2400" spc="-10" dirty="0">
                <a:latin typeface="Times New Roman"/>
                <a:cs typeface="Times New Roman"/>
              </a:rPr>
              <a:t>ad </a:t>
            </a:r>
            <a:r>
              <a:rPr sz="2400" spc="-5" dirty="0">
                <a:latin typeface="Times New Roman"/>
                <a:cs typeface="Times New Roman"/>
              </a:rPr>
              <a:t>imparare per lettura </a:t>
            </a:r>
            <a:r>
              <a:rPr sz="2400" dirty="0">
                <a:latin typeface="Times New Roman"/>
                <a:cs typeface="Times New Roman"/>
              </a:rPr>
              <a:t>e ripetizione  </a:t>
            </a:r>
            <a:r>
              <a:rPr sz="2400" spc="-25" dirty="0">
                <a:latin typeface="Times New Roman"/>
                <a:cs typeface="Times New Roman"/>
              </a:rPr>
              <a:t>Lo </a:t>
            </a:r>
            <a:r>
              <a:rPr sz="2400" spc="-5" dirty="0">
                <a:latin typeface="Times New Roman"/>
                <a:cs typeface="Times New Roman"/>
              </a:rPr>
              <a:t>studente verbalizzatore </a:t>
            </a:r>
            <a:r>
              <a:rPr sz="2400" dirty="0">
                <a:latin typeface="Times New Roman"/>
                <a:cs typeface="Times New Roman"/>
              </a:rPr>
              <a:t>utilizzerà </a:t>
            </a:r>
            <a:r>
              <a:rPr sz="2400" spc="-5" dirty="0">
                <a:latin typeface="Times New Roman"/>
                <a:cs typeface="Times New Roman"/>
              </a:rPr>
              <a:t>preferibilmente  </a:t>
            </a:r>
            <a:r>
              <a:rPr sz="2400" spc="-10" dirty="0">
                <a:latin typeface="Times New Roman"/>
                <a:cs typeface="Times New Roman"/>
              </a:rPr>
              <a:t>strategie </a:t>
            </a:r>
            <a:r>
              <a:rPr sz="2400" dirty="0">
                <a:latin typeface="Times New Roman"/>
                <a:cs typeface="Times New Roman"/>
              </a:rPr>
              <a:t>di </a:t>
            </a:r>
            <a:r>
              <a:rPr sz="2400" spc="-5" dirty="0">
                <a:latin typeface="Times New Roman"/>
                <a:cs typeface="Times New Roman"/>
              </a:rPr>
              <a:t>apprendimento come </a:t>
            </a:r>
            <a:r>
              <a:rPr sz="2400" dirty="0">
                <a:latin typeface="Times New Roman"/>
                <a:cs typeface="Times New Roman"/>
              </a:rPr>
              <a:t>il </a:t>
            </a:r>
            <a:r>
              <a:rPr sz="2400" spc="-5" dirty="0">
                <a:latin typeface="Times New Roman"/>
                <a:cs typeface="Times New Roman"/>
              </a:rPr>
              <a:t>riassunto </a:t>
            </a:r>
            <a:r>
              <a:rPr sz="2400" dirty="0">
                <a:latin typeface="Times New Roman"/>
                <a:cs typeface="Times New Roman"/>
              </a:rPr>
              <a:t>o le  </a:t>
            </a:r>
            <a:r>
              <a:rPr sz="2400" spc="-5" dirty="0">
                <a:latin typeface="Times New Roman"/>
                <a:cs typeface="Times New Roman"/>
              </a:rPr>
              <a:t>associazioni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verbali.</a:t>
            </a:r>
            <a:endParaRPr sz="2400">
              <a:latin typeface="Times New Roman"/>
              <a:cs typeface="Times New Roman"/>
            </a:endParaRPr>
          </a:p>
          <a:p>
            <a:pPr marL="28968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VISUALE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Preferenza per l'immagine, </a:t>
            </a:r>
            <a:r>
              <a:rPr sz="2400" dirty="0">
                <a:latin typeface="Times New Roman"/>
                <a:cs typeface="Times New Roman"/>
              </a:rPr>
              <a:t>le </a:t>
            </a:r>
            <a:r>
              <a:rPr sz="2400" spc="-5" dirty="0">
                <a:latin typeface="Times New Roman"/>
                <a:cs typeface="Times New Roman"/>
              </a:rPr>
              <a:t>figure dei </a:t>
            </a:r>
            <a:r>
              <a:rPr sz="2400" dirty="0">
                <a:latin typeface="Times New Roman"/>
                <a:cs typeface="Times New Roman"/>
              </a:rPr>
              <a:t>libri, le  </a:t>
            </a:r>
            <a:r>
              <a:rPr sz="2400" spc="-5" dirty="0">
                <a:latin typeface="Times New Roman"/>
                <a:cs typeface="Times New Roman"/>
              </a:rPr>
              <a:t>rappresentazioni </a:t>
            </a:r>
            <a:r>
              <a:rPr sz="2400" spc="-10" dirty="0">
                <a:latin typeface="Times New Roman"/>
                <a:cs typeface="Times New Roman"/>
              </a:rPr>
              <a:t>grafiche, </a:t>
            </a:r>
            <a:r>
              <a:rPr sz="2400" dirty="0">
                <a:latin typeface="Times New Roman"/>
                <a:cs typeface="Times New Roman"/>
              </a:rPr>
              <a:t>le </a:t>
            </a:r>
            <a:r>
              <a:rPr sz="2400" spc="-10" dirty="0">
                <a:latin typeface="Times New Roman"/>
                <a:cs typeface="Times New Roman"/>
              </a:rPr>
              <a:t>raffigurazioni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genere, </a:t>
            </a:r>
            <a:r>
              <a:rPr sz="2400" spc="-5" dirty="0">
                <a:latin typeface="Times New Roman"/>
                <a:cs typeface="Times New Roman"/>
              </a:rPr>
              <a:t>con  tendenza ad usarle per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imparare.</a:t>
            </a:r>
            <a:endParaRPr sz="2400">
              <a:latin typeface="Times New Roman"/>
              <a:cs typeface="Times New Roman"/>
            </a:endParaRPr>
          </a:p>
          <a:p>
            <a:pPr marL="12700" marR="326390" algn="just">
              <a:lnSpc>
                <a:spcPct val="100000"/>
              </a:lnSpc>
            </a:pPr>
            <a:r>
              <a:rPr sz="2400" spc="-30" dirty="0">
                <a:latin typeface="Times New Roman"/>
                <a:cs typeface="Times New Roman"/>
              </a:rPr>
              <a:t>Lo </a:t>
            </a:r>
            <a:r>
              <a:rPr sz="2400" spc="-5" dirty="0">
                <a:latin typeface="Times New Roman"/>
                <a:cs typeface="Times New Roman"/>
              </a:rPr>
              <a:t>studente </a:t>
            </a:r>
            <a:r>
              <a:rPr sz="2400" dirty="0">
                <a:latin typeface="Times New Roman"/>
                <a:cs typeface="Times New Roman"/>
              </a:rPr>
              <a:t>visualizzatore </a:t>
            </a:r>
            <a:r>
              <a:rPr sz="2400" spc="-5" dirty="0">
                <a:latin typeface="Times New Roman"/>
                <a:cs typeface="Times New Roman"/>
              </a:rPr>
              <a:t>punterà su </a:t>
            </a:r>
            <a:r>
              <a:rPr sz="2400" spc="-10" dirty="0">
                <a:latin typeface="Times New Roman"/>
                <a:cs typeface="Times New Roman"/>
              </a:rPr>
              <a:t>strategie </a:t>
            </a:r>
            <a:r>
              <a:rPr sz="2400" spc="-5" dirty="0">
                <a:latin typeface="Times New Roman"/>
                <a:cs typeface="Times New Roman"/>
              </a:rPr>
              <a:t>come </a:t>
            </a:r>
            <a:r>
              <a:rPr sz="2400" dirty="0">
                <a:latin typeface="Times New Roman"/>
                <a:cs typeface="Times New Roman"/>
              </a:rPr>
              <a:t>le  </a:t>
            </a:r>
            <a:r>
              <a:rPr sz="2400" spc="-5" dirty="0">
                <a:latin typeface="Times New Roman"/>
                <a:cs typeface="Times New Roman"/>
              </a:rPr>
              <a:t>immagini mentali, </a:t>
            </a:r>
            <a:r>
              <a:rPr sz="2400" dirty="0">
                <a:latin typeface="Times New Roman"/>
                <a:cs typeface="Times New Roman"/>
              </a:rPr>
              <a:t>i </a:t>
            </a:r>
            <a:r>
              <a:rPr sz="2400" spc="-10" dirty="0">
                <a:latin typeface="Times New Roman"/>
                <a:cs typeface="Times New Roman"/>
              </a:rPr>
              <a:t>legami grafici,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rappresentazione  </a:t>
            </a:r>
            <a:r>
              <a:rPr sz="2400" spc="-10" dirty="0">
                <a:latin typeface="Times New Roman"/>
                <a:cs typeface="Times New Roman"/>
              </a:rPr>
              <a:t>grafica.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693</Words>
  <Application>Microsoft Macintosh PowerPoint</Application>
  <PresentationFormat>Presentazione su schermo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Calibri</vt:lpstr>
      <vt:lpstr>Tahoma</vt:lpstr>
      <vt:lpstr>Times New Roman</vt:lpstr>
      <vt:lpstr>Trebuchet MS</vt:lpstr>
      <vt:lpstr>Arial</vt:lpstr>
      <vt:lpstr>Office Theme</vt:lpstr>
      <vt:lpstr>Presentazione di PowerPoint</vt:lpstr>
      <vt:lpstr>STILI DI APPRENDIMENTO</vt:lpstr>
      <vt:lpstr>STILI DI APPRENDIMENTO</vt:lpstr>
      <vt:lpstr>STILI DI APPRENDIMENTO</vt:lpstr>
      <vt:lpstr>COSA SONO GLI STILI DI  APPRENDIMENTO?</vt:lpstr>
      <vt:lpstr>STILI DI APPRENDIMENTO</vt:lpstr>
      <vt:lpstr>STILI DI APPRENDIMENTO</vt:lpstr>
      <vt:lpstr>STILE VERBALE VISUALE</vt:lpstr>
      <vt:lpstr>STILE VERBALE VISUALE</vt:lpstr>
      <vt:lpstr>STILE IMPULSIVO - RIFLESSIVO</vt:lpstr>
      <vt:lpstr>STILE IMPULSIVO - RIFLESSIVO</vt:lpstr>
      <vt:lpstr>STILE GLOBALE ANALITICO</vt:lpstr>
      <vt:lpstr>STILE GLOBALE ANALITICO</vt:lpstr>
      <vt:lpstr>STILE SISTEMATICO - INTUITIVO</vt:lpstr>
      <vt:lpstr>STILE SISTEMATICO - INTUITIVO</vt:lpstr>
      <vt:lpstr>Presentazione di PowerPoint</vt:lpstr>
      <vt:lpstr>STRATEGIE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chiaragervasi15@gmail.com</cp:lastModifiedBy>
  <cp:revision>1</cp:revision>
  <dcterms:created xsi:type="dcterms:W3CDTF">2019-03-06T11:21:55Z</dcterms:created>
  <dcterms:modified xsi:type="dcterms:W3CDTF">2019-03-06T11:29:22Z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2019-03-06T00:00:00Z</vt:filetime>
  </property>
</Properties>
</file>